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4"/>
  </p:sldMasterIdLst>
  <p:notesMasterIdLst>
    <p:notesMasterId r:id="rId46"/>
  </p:notesMasterIdLst>
  <p:handoutMasterIdLst>
    <p:handoutMasterId r:id="rId47"/>
  </p:handoutMasterIdLst>
  <p:sldIdLst>
    <p:sldId id="256" r:id="rId5"/>
    <p:sldId id="261" r:id="rId6"/>
    <p:sldId id="459" r:id="rId7"/>
    <p:sldId id="324" r:id="rId8"/>
    <p:sldId id="337" r:id="rId9"/>
    <p:sldId id="447" r:id="rId10"/>
    <p:sldId id="441" r:id="rId11"/>
    <p:sldId id="449" r:id="rId12"/>
    <p:sldId id="448" r:id="rId13"/>
    <p:sldId id="450" r:id="rId14"/>
    <p:sldId id="446" r:id="rId15"/>
    <p:sldId id="405" r:id="rId16"/>
    <p:sldId id="444" r:id="rId17"/>
    <p:sldId id="415" r:id="rId18"/>
    <p:sldId id="416" r:id="rId19"/>
    <p:sldId id="417" r:id="rId20"/>
    <p:sldId id="418" r:id="rId21"/>
    <p:sldId id="419" r:id="rId22"/>
    <p:sldId id="420" r:id="rId23"/>
    <p:sldId id="421" r:id="rId24"/>
    <p:sldId id="422" r:id="rId25"/>
    <p:sldId id="423" r:id="rId26"/>
    <p:sldId id="424" r:id="rId27"/>
    <p:sldId id="425" r:id="rId28"/>
    <p:sldId id="426" r:id="rId29"/>
    <p:sldId id="427" r:id="rId30"/>
    <p:sldId id="428" r:id="rId31"/>
    <p:sldId id="430" r:id="rId32"/>
    <p:sldId id="284" r:id="rId33"/>
    <p:sldId id="285" r:id="rId34"/>
    <p:sldId id="286" r:id="rId35"/>
    <p:sldId id="431" r:id="rId36"/>
    <p:sldId id="433" r:id="rId37"/>
    <p:sldId id="434" r:id="rId38"/>
    <p:sldId id="435" r:id="rId39"/>
    <p:sldId id="436" r:id="rId40"/>
    <p:sldId id="437" r:id="rId41"/>
    <p:sldId id="438" r:id="rId42"/>
    <p:sldId id="445" r:id="rId43"/>
    <p:sldId id="460" r:id="rId44"/>
    <p:sldId id="311" r:id="rId45"/>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E5C1183-2174-4FE7-BBE3-557503CD504B}">
          <p14:sldIdLst>
            <p14:sldId id="256"/>
            <p14:sldId id="261"/>
            <p14:sldId id="459"/>
            <p14:sldId id="324"/>
            <p14:sldId id="337"/>
            <p14:sldId id="447"/>
            <p14:sldId id="441"/>
            <p14:sldId id="449"/>
            <p14:sldId id="448"/>
            <p14:sldId id="450"/>
            <p14:sldId id="446"/>
            <p14:sldId id="405"/>
            <p14:sldId id="444"/>
            <p14:sldId id="415"/>
            <p14:sldId id="416"/>
            <p14:sldId id="417"/>
            <p14:sldId id="418"/>
            <p14:sldId id="419"/>
            <p14:sldId id="420"/>
            <p14:sldId id="421"/>
            <p14:sldId id="422"/>
            <p14:sldId id="423"/>
            <p14:sldId id="424"/>
            <p14:sldId id="425"/>
            <p14:sldId id="426"/>
            <p14:sldId id="427"/>
            <p14:sldId id="428"/>
            <p14:sldId id="430"/>
            <p14:sldId id="284"/>
            <p14:sldId id="285"/>
            <p14:sldId id="286"/>
            <p14:sldId id="431"/>
            <p14:sldId id="433"/>
            <p14:sldId id="434"/>
            <p14:sldId id="435"/>
            <p14:sldId id="436"/>
            <p14:sldId id="437"/>
            <p14:sldId id="438"/>
            <p14:sldId id="445"/>
            <p14:sldId id="460"/>
            <p14:sldId id="31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E9CA00-B795-3FCE-06E2-B9F69C350EDC}" name="Koeppel, Anna" initials="KA" userId="S::Anna.Koeppel@Illinois.gov::d4e64493-627f-42b5-bec0-27cf0996ec26" providerId="AD"/>
  <p188:author id="{038C0336-B309-DF97-D4D8-D2E04F6276C3}" name="Keller, Jason" initials="KJ" userId="S::jason.keller@illinois.gov::8e1464f3-5e10-4831-afdd-783b2a181730" providerId="AD"/>
  <p188:author id="{7168FA66-F7A4-A9B0-1F56-39678DE30C5F}" name="Sneirson, Amy" initials="SA" userId="S::Amy.Sneirson@Illinois.gov::6d5f2dec-8d6b-4afd-9309-9eba0cd67203" providerId="AD"/>
  <p188:author id="{90AD9268-735F-B8B1-37EC-B5987BE3CF6E}" name="Flanagan, Jane" initials="FJ" userId="S::Jane.Flanagan@illinois.gov::6732164c-0b67-457a-a615-d74f646fa433" providerId="AD"/>
  <p188:author id="{ECB7B38B-AE1E-BE17-C8A7-1485D260EB70}" name="Sneirson, Amy" initials="SA" userId="S::amy.sneirson@illinois.gov::6d5f2dec-8d6b-4afd-9309-9eba0cd67203" providerId="AD"/>
  <p188:author id="{4FA8B8C8-D960-BB20-F078-16D6E9677545}" name="Ramaswamy, Ganapathi" initials="RG" userId="S::ganapathi.ramaswamy2@illinois.gov::c4e3b2a9-d992-4e5b-80e3-4969cbdd87d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HD" initials="WHD" lastIdx="43" clrIdx="0">
    <p:extLst>
      <p:ext uri="{19B8F6BF-5375-455C-9EA6-DF929625EA0E}">
        <p15:presenceInfo xmlns:p15="http://schemas.microsoft.com/office/powerpoint/2012/main" userId="WHD" providerId="None"/>
      </p:ext>
    </p:extLst>
  </p:cmAuthor>
  <p:cmAuthor id="2" name="Erin Mohan" initials="EM" lastIdx="1" clrIdx="1">
    <p:extLst>
      <p:ext uri="{19B8F6BF-5375-455C-9EA6-DF929625EA0E}">
        <p15:presenceInfo xmlns:p15="http://schemas.microsoft.com/office/powerpoint/2012/main" userId="Erin Mohan" providerId="None"/>
      </p:ext>
    </p:extLst>
  </p:cmAuthor>
  <p:cmAuthor id="3" name="VanBuren, Maria - SOL" initials="VS" lastIdx="23" clrIdx="2">
    <p:extLst>
      <p:ext uri="{19B8F6BF-5375-455C-9EA6-DF929625EA0E}">
        <p15:presenceInfo xmlns:p15="http://schemas.microsoft.com/office/powerpoint/2012/main" userId="S::vanburen.maria@dol.gov::22e94935-c010-402f-affb-2c664c2dae31" providerId="AD"/>
      </p:ext>
    </p:extLst>
  </p:cmAuthor>
  <p:cmAuthor id="4" name="FLSD" initials="FLSD" lastIdx="3" clrIdx="3">
    <p:extLst>
      <p:ext uri="{19B8F6BF-5375-455C-9EA6-DF929625EA0E}">
        <p15:presenceInfo xmlns:p15="http://schemas.microsoft.com/office/powerpoint/2012/main" userId="FLSD" providerId="None"/>
      </p:ext>
    </p:extLst>
  </p:cmAuthor>
  <p:cmAuthor id="5" name="Weiss III, Ernest - WHD" initials="WIE-W" lastIdx="7" clrIdx="4">
    <p:extLst>
      <p:ext uri="{19B8F6BF-5375-455C-9EA6-DF929625EA0E}">
        <p15:presenceInfo xmlns:p15="http://schemas.microsoft.com/office/powerpoint/2012/main" userId="S-1-5-21-609670400-3822899875-428587463-292105" providerId="AD"/>
      </p:ext>
    </p:extLst>
  </p:cmAuthor>
  <p:cmAuthor id="6" name="Bazile-Cox, Sirena - WHD" initials="BS-W" lastIdx="17" clrIdx="5">
    <p:extLst>
      <p:ext uri="{19B8F6BF-5375-455C-9EA6-DF929625EA0E}">
        <p15:presenceInfo xmlns:p15="http://schemas.microsoft.com/office/powerpoint/2012/main" userId="S-1-5-21-609670400-3822899875-428587463-363128" providerId="AD"/>
      </p:ext>
    </p:extLst>
  </p:cmAuthor>
  <p:cmAuthor id="7" name="McIntosh, Lynn - SOL" initials="MS" lastIdx="6" clrIdx="6">
    <p:extLst>
      <p:ext uri="{19B8F6BF-5375-455C-9EA6-DF929625EA0E}">
        <p15:presenceInfo xmlns:p15="http://schemas.microsoft.com/office/powerpoint/2012/main" userId="S::mcintosh.lynn@dol.gov::87249c18-c96d-4444-90aa-6b5cb031cc08" providerId="AD"/>
      </p:ext>
    </p:extLst>
  </p:cmAuthor>
  <p:cmAuthor id="8" name="Sara Conrath" initials="SAC" lastIdx="4" clrIdx="7">
    <p:extLst>
      <p:ext uri="{19B8F6BF-5375-455C-9EA6-DF929625EA0E}">
        <p15:presenceInfo xmlns:p15="http://schemas.microsoft.com/office/powerpoint/2012/main" userId="Sara Conrath" providerId="None"/>
      </p:ext>
    </p:extLst>
  </p:cmAuthor>
  <p:cmAuthor id="9" name="Navarro, Montaniel S - WHD" initials="NMS-W" lastIdx="16" clrIdx="8">
    <p:extLst>
      <p:ext uri="{19B8F6BF-5375-455C-9EA6-DF929625EA0E}">
        <p15:presenceInfo xmlns:p15="http://schemas.microsoft.com/office/powerpoint/2012/main" userId="S-1-5-21-609670400-3822899875-428587463-290190" providerId="AD"/>
      </p:ext>
    </p:extLst>
  </p:cmAuthor>
  <p:cmAuthor id="10" name="Chereesse Thymes" initials="CMT" lastIdx="18" clrIdx="9">
    <p:extLst>
      <p:ext uri="{19B8F6BF-5375-455C-9EA6-DF929625EA0E}">
        <p15:presenceInfo xmlns:p15="http://schemas.microsoft.com/office/powerpoint/2012/main" userId="Chereesse Thymes" providerId="None"/>
      </p:ext>
    </p:extLst>
  </p:cmAuthor>
  <p:cmAuthor id="11" name="Mejia, Patricia L - WHD" initials="MW" lastIdx="5" clrIdx="10">
    <p:extLst>
      <p:ext uri="{19B8F6BF-5375-455C-9EA6-DF929625EA0E}">
        <p15:presenceInfo xmlns:p15="http://schemas.microsoft.com/office/powerpoint/2012/main" userId="S::mejia.patricia.l@dol.gov::8b24ed69-2724-46ff-a27f-54ee82079800" providerId="AD"/>
      </p:ext>
    </p:extLst>
  </p:cmAuthor>
  <p:cmAuthor id="12" name="Thymes, Chereesse - WHD" initials="TW" lastIdx="1" clrIdx="11">
    <p:extLst>
      <p:ext uri="{19B8F6BF-5375-455C-9EA6-DF929625EA0E}">
        <p15:presenceInfo xmlns:p15="http://schemas.microsoft.com/office/powerpoint/2012/main" userId="S::thymes.chereesse@dol.gov::44ea51ab-ed5e-43ca-aa22-7aadd4aa790c" providerId="AD"/>
      </p:ext>
    </p:extLst>
  </p:cmAuthor>
  <p:cmAuthor id="13" name="Fuentes, Reynaldo A - SOL" initials="FRA-S" lastIdx="6" clrIdx="12">
    <p:extLst>
      <p:ext uri="{19B8F6BF-5375-455C-9EA6-DF929625EA0E}">
        <p15:presenceInfo xmlns:p15="http://schemas.microsoft.com/office/powerpoint/2012/main" userId="S-1-5-21-430767753-2305446740-1188461881-118170" providerId="AD"/>
      </p:ext>
    </p:extLst>
  </p:cmAuthor>
  <p:cmAuthor id="14" name="Huggins, Jennifer L - SOL" initials="HJL-S" lastIdx="4" clrIdx="13">
    <p:extLst>
      <p:ext uri="{19B8F6BF-5375-455C-9EA6-DF929625EA0E}">
        <p15:presenceInfo xmlns:p15="http://schemas.microsoft.com/office/powerpoint/2012/main" userId="S-1-5-21-430767753-2305446740-1188461881-89455" providerId="AD"/>
      </p:ext>
    </p:extLst>
  </p:cmAuthor>
  <p:cmAuthor id="15" name="Bazile-Cox, Sirena - WHD" initials="BS-W [2]" lastIdx="10" clrIdx="14">
    <p:extLst>
      <p:ext uri="{19B8F6BF-5375-455C-9EA6-DF929625EA0E}">
        <p15:presenceInfo xmlns:p15="http://schemas.microsoft.com/office/powerpoint/2012/main" userId="S-1-5-21-430767753-2305446740-1188461881-121843" providerId="AD"/>
      </p:ext>
    </p:extLst>
  </p:cmAuthor>
  <p:cmAuthor id="16" name="Worstell, Bonnie R - WHD" initials="WW" lastIdx="6" clrIdx="15">
    <p:extLst>
      <p:ext uri="{19B8F6BF-5375-455C-9EA6-DF929625EA0E}">
        <p15:presenceInfo xmlns:p15="http://schemas.microsoft.com/office/powerpoint/2012/main" userId="S::worstell.bonnie.r@dol.gov::fc04f227-c4a9-45fa-a91e-1c159dd4fd92" providerId="AD"/>
      </p:ext>
    </p:extLst>
  </p:cmAuthor>
  <p:cmAuthor id="17" name="Wright, Melissa G - WHD" initials="WMG-W" lastIdx="4" clrIdx="16">
    <p:extLst>
      <p:ext uri="{19B8F6BF-5375-455C-9EA6-DF929625EA0E}">
        <p15:presenceInfo xmlns:p15="http://schemas.microsoft.com/office/powerpoint/2012/main" userId="S-1-5-21-430767753-2305446740-1188461881-120706" providerId="AD"/>
      </p:ext>
    </p:extLst>
  </p:cmAuthor>
  <p:cmAuthor id="18" name="Schott, Christine M - WHD" initials="SW" lastIdx="6" clrIdx="17">
    <p:extLst>
      <p:ext uri="{19B8F6BF-5375-455C-9EA6-DF929625EA0E}">
        <p15:presenceInfo xmlns:p15="http://schemas.microsoft.com/office/powerpoint/2012/main" userId="S::schott.christine@dol.gov::a21e80dc-8b43-4086-b3f9-3c5d0ec34b95" providerId="AD"/>
      </p:ext>
    </p:extLst>
  </p:cmAuthor>
  <p:cmAuthor id="19" name="Witherspoon, Derrick J - WHD" initials="WW" lastIdx="6" clrIdx="18">
    <p:extLst>
      <p:ext uri="{19B8F6BF-5375-455C-9EA6-DF929625EA0E}">
        <p15:presenceInfo xmlns:p15="http://schemas.microsoft.com/office/powerpoint/2012/main" userId="S::witherspoon.derrick@dol.gov::49030c59-18fb-47dc-bf78-c4ffe77edf55" providerId="AD"/>
      </p:ext>
    </p:extLst>
  </p:cmAuthor>
  <p:cmAuthor id="20" name="Fuentes, Reynaldo A - SOL" initials="FS" lastIdx="7" clrIdx="19">
    <p:extLst>
      <p:ext uri="{19B8F6BF-5375-455C-9EA6-DF929625EA0E}">
        <p15:presenceInfo xmlns:p15="http://schemas.microsoft.com/office/powerpoint/2012/main" userId="S::fuentes.reynaldo.a@dol.gov::9b42a73f-0f51-4ffd-8b9e-4040a740d0d1" providerId="AD"/>
      </p:ext>
    </p:extLst>
  </p:cmAuthor>
  <p:cmAuthor id="21" name="Romhilt, Dean - SOL" initials="RS" lastIdx="9" clrIdx="20">
    <p:extLst>
      <p:ext uri="{19B8F6BF-5375-455C-9EA6-DF929625EA0E}">
        <p15:presenceInfo xmlns:p15="http://schemas.microsoft.com/office/powerpoint/2012/main" userId="S::romhilt.dean@dol.gov::2b99c45b-5ef9-456a-94a3-7cbd804c2584" providerId="AD"/>
      </p:ext>
    </p:extLst>
  </p:cmAuthor>
  <p:cmAuthor id="22" name="Mohan, Erin M - SOL" initials="MS" lastIdx="2" clrIdx="21">
    <p:extLst>
      <p:ext uri="{19B8F6BF-5375-455C-9EA6-DF929625EA0E}">
        <p15:presenceInfo xmlns:p15="http://schemas.microsoft.com/office/powerpoint/2012/main" userId="S::mohan.erin.m@dol.gov::39a331f1-1d0d-4bea-be2f-d93a9d9d98f5" providerId="AD"/>
      </p:ext>
    </p:extLst>
  </p:cmAuthor>
  <p:cmAuthor id="23" name="Huggins, Jennifer L - SOL" initials="HS" lastIdx="6" clrIdx="22">
    <p:extLst>
      <p:ext uri="{19B8F6BF-5375-455C-9EA6-DF929625EA0E}">
        <p15:presenceInfo xmlns:p15="http://schemas.microsoft.com/office/powerpoint/2012/main" userId="S::huggins.jennifer.l@dol.gov::1fdff99f-750e-46d6-becc-3e77e85de1be" providerId="AD"/>
      </p:ext>
    </p:extLst>
  </p:cmAuthor>
  <p:cmAuthor id="24" name="Garcia, Kristin M - WHD" initials="GKM-W" lastIdx="14" clrIdx="23">
    <p:extLst>
      <p:ext uri="{19B8F6BF-5375-455C-9EA6-DF929625EA0E}">
        <p15:presenceInfo xmlns:p15="http://schemas.microsoft.com/office/powerpoint/2012/main" userId="S-1-5-21-430767753-2305446740-1188461881-121962" providerId="AD"/>
      </p:ext>
    </p:extLst>
  </p:cmAuthor>
  <p:cmAuthor id="25" name="Witherspoon, Derrick J - WHD" initials="WDJ-W" lastIdx="15" clrIdx="24">
    <p:extLst>
      <p:ext uri="{19B8F6BF-5375-455C-9EA6-DF929625EA0E}">
        <p15:presenceInfo xmlns:p15="http://schemas.microsoft.com/office/powerpoint/2012/main" userId="S-1-5-21-430767753-2305446740-1188461881-123913" providerId="AD"/>
      </p:ext>
    </p:extLst>
  </p:cmAuthor>
  <p:cmAuthor id="26" name="Worstell, Bonnie R - WHD" initials="WBR-W" lastIdx="3" clrIdx="25">
    <p:extLst>
      <p:ext uri="{19B8F6BF-5375-455C-9EA6-DF929625EA0E}">
        <p15:presenceInfo xmlns:p15="http://schemas.microsoft.com/office/powerpoint/2012/main" userId="S-1-5-21-430767753-2305446740-1188461881-1097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538B"/>
    <a:srgbClr val="000066"/>
    <a:srgbClr val="F15A29"/>
    <a:srgbClr val="EF7622"/>
    <a:srgbClr val="33C4F1"/>
    <a:srgbClr val="1737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3" autoAdjust="0"/>
    <p:restoredTop sz="94660"/>
  </p:normalViewPr>
  <p:slideViewPr>
    <p:cSldViewPr snapToGrid="0">
      <p:cViewPr varScale="1">
        <p:scale>
          <a:sx n="101" d="100"/>
          <a:sy n="101" d="100"/>
        </p:scale>
        <p:origin x="798" y="108"/>
      </p:cViewPr>
      <p:guideLst>
        <p:guide orient="horz" pos="2160"/>
        <p:guide pos="3840"/>
      </p:guideLst>
    </p:cSldViewPr>
  </p:slideViewPr>
  <p:notesTextViewPr>
    <p:cViewPr>
      <p:scale>
        <a:sx n="1" d="1"/>
        <a:sy n="1" d="1"/>
      </p:scale>
      <p:origin x="0" y="0"/>
    </p:cViewPr>
  </p:notesTextViewPr>
  <p:sorterViewPr>
    <p:cViewPr>
      <p:scale>
        <a:sx n="100" d="100"/>
        <a:sy n="100" d="100"/>
      </p:scale>
      <p:origin x="0" y="-5064"/>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neirson, Amy" userId="6d5f2dec-8d6b-4afd-9309-9eba0cd67203" providerId="ADAL" clId="{A5333165-9480-40E3-9EDB-D518D7040C72}"/>
    <pc:docChg chg="custSel modSld">
      <pc:chgData name="Sneirson, Amy" userId="6d5f2dec-8d6b-4afd-9309-9eba0cd67203" providerId="ADAL" clId="{A5333165-9480-40E3-9EDB-D518D7040C72}" dt="2026-10-06T17:54:32.275" v="370" actId="6549"/>
      <pc:docMkLst>
        <pc:docMk/>
      </pc:docMkLst>
      <pc:sldChg chg="modSp mod">
        <pc:chgData name="Sneirson, Amy" userId="6d5f2dec-8d6b-4afd-9309-9eba0cd67203" providerId="ADAL" clId="{A5333165-9480-40E3-9EDB-D518D7040C72}" dt="2026-10-06T17:49:00.561" v="6" actId="20577"/>
        <pc:sldMkLst>
          <pc:docMk/>
          <pc:sldMk cId="1035154921" sldId="256"/>
        </pc:sldMkLst>
        <pc:spChg chg="mod">
          <ac:chgData name="Sneirson, Amy" userId="6d5f2dec-8d6b-4afd-9309-9eba0cd67203" providerId="ADAL" clId="{A5333165-9480-40E3-9EDB-D518D7040C72}" dt="2026-10-06T17:49:00.561" v="6" actId="20577"/>
          <ac:spMkLst>
            <pc:docMk/>
            <pc:sldMk cId="1035154921" sldId="256"/>
            <ac:spMk id="3" creationId="{9186BBD4-AEDA-3C1C-3DC5-FA18B84947E8}"/>
          </ac:spMkLst>
        </pc:spChg>
      </pc:sldChg>
      <pc:sldChg chg="modNotesTx">
        <pc:chgData name="Sneirson, Amy" userId="6d5f2dec-8d6b-4afd-9309-9eba0cd67203" providerId="ADAL" clId="{A5333165-9480-40E3-9EDB-D518D7040C72}" dt="2026-10-06T17:54:32.275" v="370" actId="6549"/>
        <pc:sldMkLst>
          <pc:docMk/>
          <pc:sldMk cId="105463725" sldId="261"/>
        </pc:sldMkLst>
      </pc:sldChg>
      <pc:sldChg chg="modNotesTx">
        <pc:chgData name="Sneirson, Amy" userId="6d5f2dec-8d6b-4afd-9309-9eba0cd67203" providerId="ADAL" clId="{A5333165-9480-40E3-9EDB-D518D7040C72}" dt="2026-10-06T17:53:22.871" v="366" actId="20577"/>
        <pc:sldMkLst>
          <pc:docMk/>
          <pc:sldMk cId="295081794" sldId="311"/>
        </pc:sldMkLst>
      </pc:sldChg>
      <pc:sldChg chg="modNotesTx">
        <pc:chgData name="Sneirson, Amy" userId="6d5f2dec-8d6b-4afd-9309-9eba0cd67203" providerId="ADAL" clId="{A5333165-9480-40E3-9EDB-D518D7040C72}" dt="2026-10-06T17:54:27.685" v="369" actId="6549"/>
        <pc:sldMkLst>
          <pc:docMk/>
          <pc:sldMk cId="442376695" sldId="324"/>
        </pc:sldMkLst>
      </pc:sldChg>
      <pc:sldChg chg="modNotesTx">
        <pc:chgData name="Sneirson, Amy" userId="6d5f2dec-8d6b-4afd-9309-9eba0cd67203" providerId="ADAL" clId="{A5333165-9480-40E3-9EDB-D518D7040C72}" dt="2026-10-06T17:54:23.436" v="368" actId="6549"/>
        <pc:sldMkLst>
          <pc:docMk/>
          <pc:sldMk cId="3191666154" sldId="337"/>
        </pc:sldMkLst>
      </pc:sldChg>
      <pc:sldChg chg="modSp mod">
        <pc:chgData name="Sneirson, Amy" userId="6d5f2dec-8d6b-4afd-9309-9eba0cd67203" providerId="ADAL" clId="{A5333165-9480-40E3-9EDB-D518D7040C72}" dt="2026-10-06T17:53:50.971" v="367" actId="20577"/>
        <pc:sldMkLst>
          <pc:docMk/>
          <pc:sldMk cId="118634128" sldId="426"/>
        </pc:sldMkLst>
        <pc:spChg chg="mod">
          <ac:chgData name="Sneirson, Amy" userId="6d5f2dec-8d6b-4afd-9309-9eba0cd67203" providerId="ADAL" clId="{A5333165-9480-40E3-9EDB-D518D7040C72}" dt="2026-10-06T17:53:50.971" v="367" actId="20577"/>
          <ac:spMkLst>
            <pc:docMk/>
            <pc:sldMk cId="118634128" sldId="426"/>
            <ac:spMk id="3" creationId="{64D5F419-51B3-BE3D-2556-942630917510}"/>
          </ac:spMkLst>
        </pc:spChg>
      </pc:sldChg>
      <pc:sldChg chg="modSp mod">
        <pc:chgData name="Sneirson, Amy" userId="6d5f2dec-8d6b-4afd-9309-9eba0cd67203" providerId="ADAL" clId="{A5333165-9480-40E3-9EDB-D518D7040C72}" dt="2026-10-06T17:52:53.266" v="365" actId="20577"/>
        <pc:sldMkLst>
          <pc:docMk/>
          <pc:sldMk cId="2663689765" sldId="460"/>
        </pc:sldMkLst>
        <pc:spChg chg="mod">
          <ac:chgData name="Sneirson, Amy" userId="6d5f2dec-8d6b-4afd-9309-9eba0cd67203" providerId="ADAL" clId="{A5333165-9480-40E3-9EDB-D518D7040C72}" dt="2026-10-06T17:52:53.266" v="365" actId="20577"/>
          <ac:spMkLst>
            <pc:docMk/>
            <pc:sldMk cId="2663689765" sldId="460"/>
            <ac:spMk id="3" creationId="{D1FD8D35-BFF9-111C-29CD-F464D3173C8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E8275E-274E-DDB6-4FA7-81AA644323AA}"/>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a:extLst>
              <a:ext uri="{FF2B5EF4-FFF2-40B4-BE49-F238E27FC236}">
                <a16:creationId xmlns:a16="http://schemas.microsoft.com/office/drawing/2014/main" id="{8DBB40F8-E043-02D5-7950-0B3C6C92DBFB}"/>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F8228F91-0D7C-4A67-84D9-79344E6DF556}" type="datetimeFigureOut">
              <a:rPr lang="en-US" smtClean="0"/>
              <a:t>10/6/2026</a:t>
            </a:fld>
            <a:endParaRPr lang="en-US"/>
          </a:p>
        </p:txBody>
      </p:sp>
      <p:sp>
        <p:nvSpPr>
          <p:cNvPr id="4" name="Footer Placeholder 3">
            <a:extLst>
              <a:ext uri="{FF2B5EF4-FFF2-40B4-BE49-F238E27FC236}">
                <a16:creationId xmlns:a16="http://schemas.microsoft.com/office/drawing/2014/main" id="{F20BD049-D683-2FC4-220B-51CA00CC39ED}"/>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F3C8778-FE3B-BE5A-13D2-588E2A89EB70}"/>
              </a:ext>
            </a:extLst>
          </p:cNvPr>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A30765DE-6624-4641-8390-33E866B445CD}" type="slidenum">
              <a:rPr lang="en-US" smtClean="0"/>
              <a:t>‹#›</a:t>
            </a:fld>
            <a:endParaRPr lang="en-US"/>
          </a:p>
        </p:txBody>
      </p:sp>
    </p:spTree>
    <p:extLst>
      <p:ext uri="{BB962C8B-B14F-4D97-AF65-F5344CB8AC3E}">
        <p14:creationId xmlns:p14="http://schemas.microsoft.com/office/powerpoint/2010/main" val="39925808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4429A447-AB9F-4DA1-B936-6B90F42B7E66}" type="datetimeFigureOut">
              <a:rPr lang="en-US" smtClean="0"/>
              <a:t>10/6/2026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7F78320D-2631-47AB-99AE-5E93C7A93EEE}" type="slidenum">
              <a:rPr lang="en-US" smtClean="0"/>
              <a:t>‹#›</a:t>
            </a:fld>
            <a:endParaRPr lang="en-US"/>
          </a:p>
        </p:txBody>
      </p:sp>
    </p:spTree>
    <p:extLst>
      <p:ext uri="{BB962C8B-B14F-4D97-AF65-F5344CB8AC3E}">
        <p14:creationId xmlns:p14="http://schemas.microsoft.com/office/powerpoint/2010/main" val="752360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78320D-2631-47AB-99AE-5E93C7A93EEE}" type="slidenum">
              <a:rPr lang="en-US" smtClean="0"/>
              <a:t>1</a:t>
            </a:fld>
            <a:endParaRPr lang="en-US"/>
          </a:p>
        </p:txBody>
      </p:sp>
    </p:spTree>
    <p:extLst>
      <p:ext uri="{BB962C8B-B14F-4D97-AF65-F5344CB8AC3E}">
        <p14:creationId xmlns:p14="http://schemas.microsoft.com/office/powerpoint/2010/main" val="2330679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5"/>
          </p:nvPr>
        </p:nvSpPr>
        <p:spPr/>
        <p:txBody>
          <a:bodyPr/>
          <a:lstStyle/>
          <a:p>
            <a:fld id="{7F78320D-2631-47AB-99AE-5E93C7A93EEE}" type="slidenum">
              <a:rPr lang="en-US" smtClean="0"/>
              <a:t>2</a:t>
            </a:fld>
            <a:endParaRPr lang="en-US"/>
          </a:p>
        </p:txBody>
      </p:sp>
    </p:spTree>
    <p:extLst>
      <p:ext uri="{BB962C8B-B14F-4D97-AF65-F5344CB8AC3E}">
        <p14:creationId xmlns:p14="http://schemas.microsoft.com/office/powerpoint/2010/main" val="2693416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F78320D-2631-47AB-99AE-5E93C7A93EEE}" type="slidenum">
              <a:rPr lang="en-US" smtClean="0"/>
              <a:t>4</a:t>
            </a:fld>
            <a:endParaRPr lang="en-US"/>
          </a:p>
        </p:txBody>
      </p:sp>
    </p:spTree>
    <p:extLst>
      <p:ext uri="{BB962C8B-B14F-4D97-AF65-F5344CB8AC3E}">
        <p14:creationId xmlns:p14="http://schemas.microsoft.com/office/powerpoint/2010/main" val="1686560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defTabSz="961421">
              <a:defRPr/>
            </a:pPr>
            <a:fld id="{7F78320D-2631-47AB-99AE-5E93C7A93EEE}" type="slidenum">
              <a:rPr lang="en-US">
                <a:solidFill>
                  <a:prstClr val="black"/>
                </a:solidFill>
                <a:latin typeface="Calibri" panose="020F0502020204030204"/>
              </a:rPr>
              <a:pPr defTabSz="961421">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2034565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729505-A32D-4D82-B1D9-CE7CCF142C0A}" type="slidenum">
              <a:rPr lang="en-US" smtClean="0"/>
              <a:t>29</a:t>
            </a:fld>
            <a:endParaRPr lang="en-US"/>
          </a:p>
        </p:txBody>
      </p:sp>
    </p:spTree>
    <p:extLst>
      <p:ext uri="{BB962C8B-B14F-4D97-AF65-F5344CB8AC3E}">
        <p14:creationId xmlns:p14="http://schemas.microsoft.com/office/powerpoint/2010/main" val="236935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78320D-2631-47AB-99AE-5E93C7A93EEE}" type="slidenum">
              <a:rPr lang="en-US" smtClean="0"/>
              <a:t>41</a:t>
            </a:fld>
            <a:endParaRPr lang="en-US"/>
          </a:p>
        </p:txBody>
      </p:sp>
    </p:spTree>
    <p:extLst>
      <p:ext uri="{BB962C8B-B14F-4D97-AF65-F5344CB8AC3E}">
        <p14:creationId xmlns:p14="http://schemas.microsoft.com/office/powerpoint/2010/main" val="24515707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7_Title Slide">
    <p:bg>
      <p:bgPr>
        <a:solidFill>
          <a:srgbClr val="00538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173163"/>
            <a:ext cx="10363200" cy="2104690"/>
          </a:xfrm>
          <a:noFill/>
        </p:spPr>
        <p:txBody>
          <a:bodyPr>
            <a:noAutofit/>
          </a:bodyPr>
          <a:lstStyle>
            <a:lvl1pPr algn="l">
              <a:defRPr sz="6000" b="1">
                <a:solidFill>
                  <a:srgbClr val="33C4F1"/>
                </a:solidFill>
                <a:latin typeface="Arial" panose="020B0604020202020204" pitchFamily="34" charset="0"/>
                <a:cs typeface="Arial" panose="020B0604020202020204" pitchFamily="34" charset="0"/>
              </a:defRPr>
            </a:lvl1pPr>
          </a:lstStyle>
          <a:p>
            <a:r>
              <a:rPr lang="en-US"/>
              <a:t>Click to edit Master title style</a:t>
            </a:r>
          </a:p>
        </p:txBody>
      </p:sp>
      <p:sp>
        <p:nvSpPr>
          <p:cNvPr id="15" name="Rectangle 14">
            <a:extLst>
              <a:ext uri="{FF2B5EF4-FFF2-40B4-BE49-F238E27FC236}">
                <a16:creationId xmlns:a16="http://schemas.microsoft.com/office/drawing/2014/main" id="{1D133651-9B6F-28AE-851B-BDCA8A4CEF7B}"/>
              </a:ext>
            </a:extLst>
          </p:cNvPr>
          <p:cNvSpPr/>
          <p:nvPr userDrawn="1"/>
        </p:nvSpPr>
        <p:spPr>
          <a:xfrm>
            <a:off x="3054148" y="-2068"/>
            <a:ext cx="3049121" cy="303078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21CD672-9FE6-BC82-862C-2B0E19EEF2A3}"/>
              </a:ext>
            </a:extLst>
          </p:cNvPr>
          <p:cNvSpPr/>
          <p:nvPr userDrawn="1"/>
        </p:nvSpPr>
        <p:spPr>
          <a:xfrm>
            <a:off x="6103270" y="-2241"/>
            <a:ext cx="3049121" cy="303078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0342C21-B5E1-79BC-8C34-8366E55F21CD}"/>
              </a:ext>
            </a:extLst>
          </p:cNvPr>
          <p:cNvSpPr/>
          <p:nvPr userDrawn="1"/>
        </p:nvSpPr>
        <p:spPr>
          <a:xfrm>
            <a:off x="9152391" y="-2415"/>
            <a:ext cx="3049121" cy="303078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A person wearing a safety vest and hardhat&#10;&#10;Description automatically generated">
            <a:extLst>
              <a:ext uri="{FF2B5EF4-FFF2-40B4-BE49-F238E27FC236}">
                <a16:creationId xmlns:a16="http://schemas.microsoft.com/office/drawing/2014/main" id="{78624CF8-9265-C106-E9FB-472CD46231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9" t="31885" r="169" b="1513"/>
          <a:stretch/>
        </p:blipFill>
        <p:spPr>
          <a:xfrm>
            <a:off x="0" y="-2415"/>
            <a:ext cx="3039609" cy="3039609"/>
          </a:xfrm>
          <a:prstGeom prst="rect">
            <a:avLst/>
          </a:prstGeom>
        </p:spPr>
      </p:pic>
      <p:pic>
        <p:nvPicPr>
          <p:cNvPr id="26" name="Picture 25">
            <a:extLst>
              <a:ext uri="{FF2B5EF4-FFF2-40B4-BE49-F238E27FC236}">
                <a16:creationId xmlns:a16="http://schemas.microsoft.com/office/drawing/2014/main" id="{BFA21F83-8EC4-88D8-EE1D-0DCCF7D2228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4848" r="14848"/>
          <a:stretch/>
        </p:blipFill>
        <p:spPr>
          <a:xfrm>
            <a:off x="3039609" y="-6957"/>
            <a:ext cx="3063660" cy="3063660"/>
          </a:xfrm>
          <a:prstGeom prst="rect">
            <a:avLst/>
          </a:prstGeom>
        </p:spPr>
      </p:pic>
      <p:pic>
        <p:nvPicPr>
          <p:cNvPr id="27" name="Picture 26">
            <a:extLst>
              <a:ext uri="{FF2B5EF4-FFF2-40B4-BE49-F238E27FC236}">
                <a16:creationId xmlns:a16="http://schemas.microsoft.com/office/drawing/2014/main" id="{D9B4D226-927A-39CE-026E-6F154FE663D3}"/>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39814" t="615" b="-615"/>
          <a:stretch/>
        </p:blipFill>
        <p:spPr>
          <a:xfrm>
            <a:off x="6104361" y="0"/>
            <a:ext cx="3063660" cy="3063660"/>
          </a:xfrm>
          <a:prstGeom prst="rect">
            <a:avLst/>
          </a:prstGeom>
        </p:spPr>
      </p:pic>
      <p:pic>
        <p:nvPicPr>
          <p:cNvPr id="28" name="Picture 27">
            <a:extLst>
              <a:ext uri="{FF2B5EF4-FFF2-40B4-BE49-F238E27FC236}">
                <a16:creationId xmlns:a16="http://schemas.microsoft.com/office/drawing/2014/main" id="{BF4C541B-6578-AD96-9402-E3A5F0B7B49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l="16634" r="16634"/>
          <a:stretch/>
        </p:blipFill>
        <p:spPr>
          <a:xfrm>
            <a:off x="9168021" y="0"/>
            <a:ext cx="3032400" cy="3063660"/>
          </a:xfrm>
          <a:prstGeom prst="rect">
            <a:avLst/>
          </a:prstGeom>
        </p:spPr>
      </p:pic>
      <p:sp>
        <p:nvSpPr>
          <p:cNvPr id="29" name="Rectangle 28">
            <a:extLst>
              <a:ext uri="{FF2B5EF4-FFF2-40B4-BE49-F238E27FC236}">
                <a16:creationId xmlns:a16="http://schemas.microsoft.com/office/drawing/2014/main" id="{079F5E78-AA91-B124-0548-3D4628F5D0A8}"/>
              </a:ext>
            </a:extLst>
          </p:cNvPr>
          <p:cNvSpPr/>
          <p:nvPr userDrawn="1"/>
        </p:nvSpPr>
        <p:spPr>
          <a:xfrm>
            <a:off x="-8360" y="3028370"/>
            <a:ext cx="12192000" cy="116460"/>
          </a:xfrm>
          <a:prstGeom prst="rect">
            <a:avLst/>
          </a:prstGeom>
          <a:solidFill>
            <a:srgbClr val="F15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851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pic>
        <p:nvPicPr>
          <p:cNvPr id="5" name="Picture 4" descr="Department of Labor seal and Wage and Hour logo with text Wage and Hour Division, United States Department of Labor, dol.gov/agencies/whd,1-866487-9248." title="Footer"/>
          <p:cNvPicPr>
            <a:picLocks noChangeAspect="1"/>
          </p:cNvPicPr>
          <p:nvPr userDrawn="1"/>
        </p:nvPicPr>
        <p:blipFill rotWithShape="1">
          <a:blip r:embed="rId2">
            <a:lum bright="70000" contrast="-70000"/>
          </a:blip>
          <a:srcRect t="-1" r="34716" b="299"/>
          <a:stretch/>
        </p:blipFill>
        <p:spPr>
          <a:xfrm>
            <a:off x="609600" y="5905500"/>
            <a:ext cx="5278438" cy="668338"/>
          </a:xfrm>
          <a:prstGeom prst="rect">
            <a:avLst/>
          </a:prstGeom>
        </p:spPr>
      </p:pic>
      <p:pic>
        <p:nvPicPr>
          <p:cNvPr id="6" name="Picture 5" descr="Department of Labor seal and Wage and Hour logo with text Wage and Hour Division, United States Department of Labor, dol.gov/agencies/whd,1-866487-9248." title="Footer"/>
          <p:cNvPicPr>
            <a:picLocks noChangeAspect="1"/>
          </p:cNvPicPr>
          <p:nvPr userDrawn="1"/>
        </p:nvPicPr>
        <p:blipFill rotWithShape="1">
          <a:blip r:embed="rId2">
            <a:lum bright="70000" contrast="-70000"/>
          </a:blip>
          <a:srcRect l="69720" b="5753"/>
          <a:stretch/>
        </p:blipFill>
        <p:spPr>
          <a:xfrm>
            <a:off x="9134475" y="5905500"/>
            <a:ext cx="2447925" cy="631825"/>
          </a:xfrm>
          <a:prstGeom prst="rect">
            <a:avLst/>
          </a:prstGeom>
        </p:spPr>
      </p:pic>
      <p:sp>
        <p:nvSpPr>
          <p:cNvPr id="7" name="Rectangle 6"/>
          <p:cNvSpPr/>
          <p:nvPr userDrawn="1"/>
        </p:nvSpPr>
        <p:spPr>
          <a:xfrm>
            <a:off x="0" y="6438900"/>
            <a:ext cx="12192000" cy="419100"/>
          </a:xfrm>
          <a:prstGeom prst="rect">
            <a:avLst/>
          </a:prstGeom>
          <a:solidFill>
            <a:srgbClr val="00538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 name="Footer Placeholder 6"/>
          <p:cNvSpPr txBox="1">
            <a:spLocks/>
          </p:cNvSpPr>
          <p:nvPr userDrawn="1"/>
        </p:nvSpPr>
        <p:spPr>
          <a:xfrm>
            <a:off x="11188700" y="6423025"/>
            <a:ext cx="457200" cy="379413"/>
          </a:xfrm>
          <a:prstGeom prst="rect">
            <a:avLst/>
          </a:prstGeom>
        </p:spPr>
        <p:txBody>
          <a:bodyPr anchor="ctr"/>
          <a:lstStyle>
            <a:defPPr>
              <a:defRPr lang="en-US"/>
            </a:defPPr>
            <a:lvl1pPr algn="ctr" defTabSz="457200" rtl="0" fontAlgn="base">
              <a:spcBef>
                <a:spcPct val="0"/>
              </a:spcBef>
              <a:spcAft>
                <a:spcPct val="0"/>
              </a:spcAft>
              <a:defRPr sz="1100" kern="1200">
                <a:solidFill>
                  <a:srgbClr val="FEBC10"/>
                </a:solidFill>
                <a:latin typeface="Arial" charset="0"/>
                <a:ea typeface="ヒラギノ角ゴ Pro W3" charset="-128"/>
                <a:cs typeface="+mn-cs"/>
              </a:defRPr>
            </a:lvl1pPr>
            <a:lvl2pPr marL="457200" algn="l" defTabSz="457200" rtl="0" fontAlgn="base">
              <a:spcBef>
                <a:spcPct val="0"/>
              </a:spcBef>
              <a:spcAft>
                <a:spcPct val="0"/>
              </a:spcAft>
              <a:defRPr sz="2400" kern="1200">
                <a:solidFill>
                  <a:schemeClr val="tx1"/>
                </a:solidFill>
                <a:latin typeface="Arial" charset="0"/>
                <a:ea typeface="ヒラギノ角ゴ Pro W3" charset="-128"/>
                <a:cs typeface="+mn-cs"/>
              </a:defRPr>
            </a:lvl2pPr>
            <a:lvl3pPr marL="914400" algn="l" defTabSz="457200" rtl="0" fontAlgn="base">
              <a:spcBef>
                <a:spcPct val="0"/>
              </a:spcBef>
              <a:spcAft>
                <a:spcPct val="0"/>
              </a:spcAft>
              <a:defRPr sz="2400" kern="1200">
                <a:solidFill>
                  <a:schemeClr val="tx1"/>
                </a:solidFill>
                <a:latin typeface="Arial" charset="0"/>
                <a:ea typeface="ヒラギノ角ゴ Pro W3" charset="-128"/>
                <a:cs typeface="+mn-cs"/>
              </a:defRPr>
            </a:lvl3pPr>
            <a:lvl4pPr marL="1371600" algn="l" defTabSz="457200" rtl="0" fontAlgn="base">
              <a:spcBef>
                <a:spcPct val="0"/>
              </a:spcBef>
              <a:spcAft>
                <a:spcPct val="0"/>
              </a:spcAft>
              <a:defRPr sz="2400" kern="1200">
                <a:solidFill>
                  <a:schemeClr val="tx1"/>
                </a:solidFill>
                <a:latin typeface="Arial" charset="0"/>
                <a:ea typeface="ヒラギノ角ゴ Pro W3" charset="-128"/>
                <a:cs typeface="+mn-cs"/>
              </a:defRPr>
            </a:lvl4pPr>
            <a:lvl5pPr marL="1828800" algn="l" defTabSz="457200" rtl="0" fontAlgn="base">
              <a:spcBef>
                <a:spcPct val="0"/>
              </a:spcBef>
              <a:spcAft>
                <a:spcPct val="0"/>
              </a:spcAft>
              <a:defRPr sz="2400" kern="1200">
                <a:solidFill>
                  <a:schemeClr val="tx1"/>
                </a:solidFill>
                <a:latin typeface="Arial" charset="0"/>
                <a:ea typeface="ヒラギノ角ゴ Pro W3" charset="-128"/>
                <a:cs typeface="+mn-cs"/>
              </a:defRPr>
            </a:lvl5pPr>
            <a:lvl6pPr marL="2286000" algn="l" defTabSz="914400" rtl="0" eaLnBrk="1" latinLnBrk="0" hangingPunct="1">
              <a:defRPr sz="2400" kern="1200">
                <a:solidFill>
                  <a:schemeClr val="tx1"/>
                </a:solidFill>
                <a:latin typeface="Arial" charset="0"/>
                <a:ea typeface="ヒラギノ角ゴ Pro W3" charset="-128"/>
                <a:cs typeface="+mn-cs"/>
              </a:defRPr>
            </a:lvl6pPr>
            <a:lvl7pPr marL="2743200" algn="l" defTabSz="914400" rtl="0" eaLnBrk="1" latinLnBrk="0" hangingPunct="1">
              <a:defRPr sz="2400" kern="1200">
                <a:solidFill>
                  <a:schemeClr val="tx1"/>
                </a:solidFill>
                <a:latin typeface="Arial" charset="0"/>
                <a:ea typeface="ヒラギノ角ゴ Pro W3" charset="-128"/>
                <a:cs typeface="+mn-cs"/>
              </a:defRPr>
            </a:lvl7pPr>
            <a:lvl8pPr marL="3200400" algn="l" defTabSz="914400" rtl="0" eaLnBrk="1" latinLnBrk="0" hangingPunct="1">
              <a:defRPr sz="2400" kern="1200">
                <a:solidFill>
                  <a:schemeClr val="tx1"/>
                </a:solidFill>
                <a:latin typeface="Arial" charset="0"/>
                <a:ea typeface="ヒラギノ角ゴ Pro W3" charset="-128"/>
                <a:cs typeface="+mn-cs"/>
              </a:defRPr>
            </a:lvl8pPr>
            <a:lvl9pPr marL="3657600" algn="l" defTabSz="914400" rtl="0" eaLnBrk="1" latinLnBrk="0" hangingPunct="1">
              <a:defRPr sz="2400" kern="1200">
                <a:solidFill>
                  <a:schemeClr val="tx1"/>
                </a:solidFill>
                <a:latin typeface="Arial" charset="0"/>
                <a:ea typeface="ヒラギノ角ゴ Pro W3" charset="-128"/>
                <a:cs typeface="+mn-cs"/>
              </a:defRPr>
            </a:lvl9pPr>
          </a:lstStyle>
          <a:p>
            <a:pPr algn="r">
              <a:defRPr/>
            </a:pPr>
            <a:fld id="{7DE91D27-B8D8-4827-8F4C-75B58610F69E}" type="slidenum">
              <a:rPr lang="en-US" sz="1000" smtClean="0">
                <a:solidFill>
                  <a:schemeClr val="bg1"/>
                </a:solidFill>
              </a:rPr>
              <a:pPr algn="r">
                <a:defRPr/>
              </a:pPr>
              <a:t>‹#›</a:t>
            </a:fld>
            <a:endParaRPr lang="en-US">
              <a:solidFill>
                <a:schemeClr val="bg1"/>
              </a:solidFill>
            </a:endParaRPr>
          </a:p>
        </p:txBody>
      </p:sp>
      <p:sp>
        <p:nvSpPr>
          <p:cNvPr id="9" name="TextBox 8"/>
          <p:cNvSpPr txBox="1">
            <a:spLocks noChangeArrowheads="1"/>
          </p:cNvSpPr>
          <p:nvPr userDrawn="1"/>
        </p:nvSpPr>
        <p:spPr bwMode="auto">
          <a:xfrm>
            <a:off x="609600" y="6513513"/>
            <a:ext cx="36703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bg1"/>
                </a:solidFill>
                <a:latin typeface="Arial Black" panose="020B0A04020102020204" pitchFamily="34" charset="0"/>
              </a:defRPr>
            </a:lvl1pPr>
            <a:lvl2pPr marL="742950" indent="-285750">
              <a:defRPr sz="2000">
                <a:solidFill>
                  <a:schemeClr val="bg1"/>
                </a:solidFill>
                <a:latin typeface="Arial Black" panose="020B0A04020102020204" pitchFamily="34" charset="0"/>
              </a:defRPr>
            </a:lvl2pPr>
            <a:lvl3pPr marL="1143000" indent="-228600">
              <a:defRPr sz="2000">
                <a:solidFill>
                  <a:schemeClr val="bg1"/>
                </a:solidFill>
                <a:latin typeface="Arial Black" panose="020B0A04020102020204" pitchFamily="34" charset="0"/>
              </a:defRPr>
            </a:lvl3pPr>
            <a:lvl4pPr marL="1600200" indent="-228600">
              <a:defRPr sz="2000">
                <a:solidFill>
                  <a:schemeClr val="bg1"/>
                </a:solidFill>
                <a:latin typeface="Arial Black" panose="020B0A04020102020204" pitchFamily="34" charset="0"/>
              </a:defRPr>
            </a:lvl4pPr>
            <a:lvl5pPr marL="2057400" indent="-228600">
              <a:defRPr sz="2000">
                <a:solidFill>
                  <a:schemeClr val="bg1"/>
                </a:solidFill>
                <a:latin typeface="Arial Black" panose="020B0A04020102020204" pitchFamily="34" charset="0"/>
              </a:defRPr>
            </a:lvl5pPr>
            <a:lvl6pPr marL="2514600" indent="-228600" eaLnBrk="0" fontAlgn="base" hangingPunct="0">
              <a:spcBef>
                <a:spcPct val="0"/>
              </a:spcBef>
              <a:spcAft>
                <a:spcPct val="0"/>
              </a:spcAft>
              <a:defRPr sz="2000">
                <a:solidFill>
                  <a:schemeClr val="bg1"/>
                </a:solidFill>
                <a:latin typeface="Arial Black" panose="020B0A04020102020204" pitchFamily="34" charset="0"/>
              </a:defRPr>
            </a:lvl6pPr>
            <a:lvl7pPr marL="2971800" indent="-228600" eaLnBrk="0" fontAlgn="base" hangingPunct="0">
              <a:spcBef>
                <a:spcPct val="0"/>
              </a:spcBef>
              <a:spcAft>
                <a:spcPct val="0"/>
              </a:spcAft>
              <a:defRPr sz="2000">
                <a:solidFill>
                  <a:schemeClr val="bg1"/>
                </a:solidFill>
                <a:latin typeface="Arial Black" panose="020B0A04020102020204" pitchFamily="34" charset="0"/>
              </a:defRPr>
            </a:lvl7pPr>
            <a:lvl8pPr marL="3429000" indent="-228600" eaLnBrk="0" fontAlgn="base" hangingPunct="0">
              <a:spcBef>
                <a:spcPct val="0"/>
              </a:spcBef>
              <a:spcAft>
                <a:spcPct val="0"/>
              </a:spcAft>
              <a:defRPr sz="2000">
                <a:solidFill>
                  <a:schemeClr val="bg1"/>
                </a:solidFill>
                <a:latin typeface="Arial Black" panose="020B0A04020102020204" pitchFamily="34" charset="0"/>
              </a:defRPr>
            </a:lvl8pPr>
            <a:lvl9pPr marL="3886200" indent="-228600" eaLnBrk="0" fontAlgn="base" hangingPunct="0">
              <a:spcBef>
                <a:spcPct val="0"/>
              </a:spcBef>
              <a:spcAft>
                <a:spcPct val="0"/>
              </a:spcAft>
              <a:defRPr sz="2000">
                <a:solidFill>
                  <a:schemeClr val="bg1"/>
                </a:solidFill>
                <a:latin typeface="Arial Black" panose="020B0A04020102020204" pitchFamily="34" charset="0"/>
              </a:defRPr>
            </a:lvl9pPr>
          </a:lstStyle>
          <a:p>
            <a:pPr>
              <a:defRPr/>
            </a:pPr>
            <a:r>
              <a:rPr lang="en-US" altLang="en-US" sz="1000"/>
              <a:t>Illinois Department of Labor</a:t>
            </a:r>
          </a:p>
        </p:txBody>
      </p:sp>
      <p:sp>
        <p:nvSpPr>
          <p:cNvPr id="4" name="Picture Placeholder 3"/>
          <p:cNvSpPr>
            <a:spLocks noGrp="1"/>
          </p:cNvSpPr>
          <p:nvPr>
            <p:ph type="pic" sz="quarter" idx="10"/>
          </p:nvPr>
        </p:nvSpPr>
        <p:spPr>
          <a:xfrm>
            <a:off x="0" y="0"/>
            <a:ext cx="12192000" cy="6438900"/>
          </a:xfrm>
        </p:spPr>
        <p:txBody>
          <a:bodyPr/>
          <a:lstStyle/>
          <a:p>
            <a:pPr lvl="0"/>
            <a:r>
              <a:rPr lang="en-US" noProof="0"/>
              <a:t>Click icon to add picture</a:t>
            </a:r>
          </a:p>
        </p:txBody>
      </p:sp>
      <p:sp>
        <p:nvSpPr>
          <p:cNvPr id="2" name="Title 1"/>
          <p:cNvSpPr>
            <a:spLocks noGrp="1"/>
          </p:cNvSpPr>
          <p:nvPr>
            <p:ph type="ctrTitle"/>
          </p:nvPr>
        </p:nvSpPr>
        <p:spPr>
          <a:xfrm>
            <a:off x="0" y="3571622"/>
            <a:ext cx="11313042" cy="988828"/>
          </a:xfrm>
          <a:solidFill>
            <a:srgbClr val="00538B"/>
          </a:solidFill>
        </p:spPr>
        <p:txBody>
          <a:bodyPr lIns="457200">
            <a:noAutofit/>
          </a:bodyPr>
          <a:lstStyle>
            <a:lvl1pPr algn="l">
              <a:defRPr sz="6000" b="1">
                <a:solidFill>
                  <a:srgbClr val="33C4F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85267513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E37B3B5-9028-4481-889B-4030492644BB}"/>
              </a:ext>
            </a:extLst>
          </p:cNvPr>
          <p:cNvSpPr/>
          <p:nvPr userDrawn="1"/>
        </p:nvSpPr>
        <p:spPr>
          <a:xfrm>
            <a:off x="0" y="403225"/>
            <a:ext cx="12192000" cy="876300"/>
          </a:xfrm>
          <a:prstGeom prst="rect">
            <a:avLst/>
          </a:prstGeom>
          <a:solidFill>
            <a:srgbClr val="00538B"/>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solidFill>
                <a:srgbClr val="172389"/>
              </a:solidFill>
            </a:endParaRPr>
          </a:p>
        </p:txBody>
      </p:sp>
      <p:sp>
        <p:nvSpPr>
          <p:cNvPr id="5" name="Rectangle 4"/>
          <p:cNvSpPr/>
          <p:nvPr userDrawn="1"/>
        </p:nvSpPr>
        <p:spPr>
          <a:xfrm>
            <a:off x="0" y="6463952"/>
            <a:ext cx="12192000" cy="419100"/>
          </a:xfrm>
          <a:prstGeom prst="rect">
            <a:avLst/>
          </a:prstGeom>
          <a:solidFill>
            <a:srgbClr val="00538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 name="Footer Placeholder 6"/>
          <p:cNvSpPr txBox="1">
            <a:spLocks/>
          </p:cNvSpPr>
          <p:nvPr userDrawn="1"/>
        </p:nvSpPr>
        <p:spPr>
          <a:xfrm>
            <a:off x="11188700" y="6423025"/>
            <a:ext cx="457200" cy="379413"/>
          </a:xfrm>
          <a:prstGeom prst="rect">
            <a:avLst/>
          </a:prstGeom>
        </p:spPr>
        <p:txBody>
          <a:bodyPr anchor="ctr"/>
          <a:lstStyle>
            <a:defPPr>
              <a:defRPr lang="en-US"/>
            </a:defPPr>
            <a:lvl1pPr algn="ctr" defTabSz="457200" rtl="0" fontAlgn="base">
              <a:spcBef>
                <a:spcPct val="0"/>
              </a:spcBef>
              <a:spcAft>
                <a:spcPct val="0"/>
              </a:spcAft>
              <a:defRPr sz="1100" kern="1200">
                <a:solidFill>
                  <a:srgbClr val="FEBC10"/>
                </a:solidFill>
                <a:latin typeface="Arial" charset="0"/>
                <a:ea typeface="ヒラギノ角ゴ Pro W3" charset="-128"/>
                <a:cs typeface="+mn-cs"/>
              </a:defRPr>
            </a:lvl1pPr>
            <a:lvl2pPr marL="457200" algn="l" defTabSz="457200" rtl="0" fontAlgn="base">
              <a:spcBef>
                <a:spcPct val="0"/>
              </a:spcBef>
              <a:spcAft>
                <a:spcPct val="0"/>
              </a:spcAft>
              <a:defRPr sz="2400" kern="1200">
                <a:solidFill>
                  <a:schemeClr val="tx1"/>
                </a:solidFill>
                <a:latin typeface="Arial" charset="0"/>
                <a:ea typeface="ヒラギノ角ゴ Pro W3" charset="-128"/>
                <a:cs typeface="+mn-cs"/>
              </a:defRPr>
            </a:lvl2pPr>
            <a:lvl3pPr marL="914400" algn="l" defTabSz="457200" rtl="0" fontAlgn="base">
              <a:spcBef>
                <a:spcPct val="0"/>
              </a:spcBef>
              <a:spcAft>
                <a:spcPct val="0"/>
              </a:spcAft>
              <a:defRPr sz="2400" kern="1200">
                <a:solidFill>
                  <a:schemeClr val="tx1"/>
                </a:solidFill>
                <a:latin typeface="Arial" charset="0"/>
                <a:ea typeface="ヒラギノ角ゴ Pro W3" charset="-128"/>
                <a:cs typeface="+mn-cs"/>
              </a:defRPr>
            </a:lvl3pPr>
            <a:lvl4pPr marL="1371600" algn="l" defTabSz="457200" rtl="0" fontAlgn="base">
              <a:spcBef>
                <a:spcPct val="0"/>
              </a:spcBef>
              <a:spcAft>
                <a:spcPct val="0"/>
              </a:spcAft>
              <a:defRPr sz="2400" kern="1200">
                <a:solidFill>
                  <a:schemeClr val="tx1"/>
                </a:solidFill>
                <a:latin typeface="Arial" charset="0"/>
                <a:ea typeface="ヒラギノ角ゴ Pro W3" charset="-128"/>
                <a:cs typeface="+mn-cs"/>
              </a:defRPr>
            </a:lvl4pPr>
            <a:lvl5pPr marL="1828800" algn="l" defTabSz="457200" rtl="0" fontAlgn="base">
              <a:spcBef>
                <a:spcPct val="0"/>
              </a:spcBef>
              <a:spcAft>
                <a:spcPct val="0"/>
              </a:spcAft>
              <a:defRPr sz="2400" kern="1200">
                <a:solidFill>
                  <a:schemeClr val="tx1"/>
                </a:solidFill>
                <a:latin typeface="Arial" charset="0"/>
                <a:ea typeface="ヒラギノ角ゴ Pro W3" charset="-128"/>
                <a:cs typeface="+mn-cs"/>
              </a:defRPr>
            </a:lvl5pPr>
            <a:lvl6pPr marL="2286000" algn="l" defTabSz="914400" rtl="0" eaLnBrk="1" latinLnBrk="0" hangingPunct="1">
              <a:defRPr sz="2400" kern="1200">
                <a:solidFill>
                  <a:schemeClr val="tx1"/>
                </a:solidFill>
                <a:latin typeface="Arial" charset="0"/>
                <a:ea typeface="ヒラギノ角ゴ Pro W3" charset="-128"/>
                <a:cs typeface="+mn-cs"/>
              </a:defRPr>
            </a:lvl6pPr>
            <a:lvl7pPr marL="2743200" algn="l" defTabSz="914400" rtl="0" eaLnBrk="1" latinLnBrk="0" hangingPunct="1">
              <a:defRPr sz="2400" kern="1200">
                <a:solidFill>
                  <a:schemeClr val="tx1"/>
                </a:solidFill>
                <a:latin typeface="Arial" charset="0"/>
                <a:ea typeface="ヒラギノ角ゴ Pro W3" charset="-128"/>
                <a:cs typeface="+mn-cs"/>
              </a:defRPr>
            </a:lvl7pPr>
            <a:lvl8pPr marL="3200400" algn="l" defTabSz="914400" rtl="0" eaLnBrk="1" latinLnBrk="0" hangingPunct="1">
              <a:defRPr sz="2400" kern="1200">
                <a:solidFill>
                  <a:schemeClr val="tx1"/>
                </a:solidFill>
                <a:latin typeface="Arial" charset="0"/>
                <a:ea typeface="ヒラギノ角ゴ Pro W3" charset="-128"/>
                <a:cs typeface="+mn-cs"/>
              </a:defRPr>
            </a:lvl8pPr>
            <a:lvl9pPr marL="3657600" algn="l" defTabSz="914400" rtl="0" eaLnBrk="1" latinLnBrk="0" hangingPunct="1">
              <a:defRPr sz="2400" kern="1200">
                <a:solidFill>
                  <a:schemeClr val="tx1"/>
                </a:solidFill>
                <a:latin typeface="Arial" charset="0"/>
                <a:ea typeface="ヒラギノ角ゴ Pro W3" charset="-128"/>
                <a:cs typeface="+mn-cs"/>
              </a:defRPr>
            </a:lvl9pPr>
          </a:lstStyle>
          <a:p>
            <a:pPr algn="r">
              <a:defRPr/>
            </a:pPr>
            <a:fld id="{A3F23F5E-068F-4002-9B96-8F70B8678583}" type="slidenum">
              <a:rPr lang="en-US" sz="1000" smtClean="0">
                <a:solidFill>
                  <a:schemeClr val="bg1"/>
                </a:solidFill>
              </a:rPr>
              <a:pPr algn="r">
                <a:defRPr/>
              </a:pPr>
              <a:t>‹#›</a:t>
            </a:fld>
            <a:endParaRPr lang="en-US">
              <a:solidFill>
                <a:schemeClr val="bg1"/>
              </a:solidFill>
            </a:endParaRPr>
          </a:p>
        </p:txBody>
      </p:sp>
      <p:sp>
        <p:nvSpPr>
          <p:cNvPr id="2" name="Title 1"/>
          <p:cNvSpPr>
            <a:spLocks noGrp="1"/>
          </p:cNvSpPr>
          <p:nvPr>
            <p:ph type="title"/>
          </p:nvPr>
        </p:nvSpPr>
        <p:spPr>
          <a:xfrm>
            <a:off x="609600" y="293466"/>
            <a:ext cx="11582400" cy="1143000"/>
          </a:xfrm>
          <a:noFill/>
        </p:spPr>
        <p:txBody>
          <a:bodyPr/>
          <a:lstStyle>
            <a:lvl1pPr algn="l">
              <a:defRPr sz="4400" b="1">
                <a:solidFill>
                  <a:srgbClr val="33C4F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609600" y="1752600"/>
            <a:ext cx="10972800" cy="4343400"/>
          </a:xfrm>
        </p:spPr>
        <p:txBody>
          <a:bodyPr/>
          <a:lstStyle>
            <a:lvl1pPr marL="0" indent="0" algn="l">
              <a:defRPr sz="3200" b="0">
                <a:solidFill>
                  <a:schemeClr val="tx1"/>
                </a:solidFill>
                <a:latin typeface="Arial" panose="020B0604020202020204" pitchFamily="34" charset="0"/>
                <a:cs typeface="Arial" panose="020B0604020202020204" pitchFamily="34" charset="0"/>
              </a:defRPr>
            </a:lvl1pPr>
            <a:lvl2pPr marL="0" indent="0" algn="l">
              <a:defRPr sz="3200" b="0">
                <a:latin typeface="Arial" panose="020B0604020202020204" pitchFamily="34" charset="0"/>
                <a:cs typeface="Arial" panose="020B0604020202020204" pitchFamily="34" charset="0"/>
              </a:defRPr>
            </a:lvl2pPr>
            <a:lvl3pPr marL="0" indent="0" algn="l">
              <a:defRPr sz="3200" b="0">
                <a:latin typeface="Arial" panose="020B0604020202020204" pitchFamily="34" charset="0"/>
                <a:cs typeface="Arial" panose="020B0604020202020204" pitchFamily="34" charset="0"/>
              </a:defRPr>
            </a:lvl3pPr>
            <a:lvl4pPr marL="0" indent="0" algn="l">
              <a:defRPr sz="3200" b="0">
                <a:latin typeface="Arial" panose="020B0604020202020204" pitchFamily="34" charset="0"/>
                <a:cs typeface="Arial" panose="020B0604020202020204" pitchFamily="34" charset="0"/>
              </a:defRPr>
            </a:lvl4pPr>
            <a:lvl5pPr marL="0" indent="0" algn="l">
              <a:defRPr sz="3200" b="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1CCC1C47-DBCC-0136-798F-D42E828971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8900" y="293466"/>
            <a:ext cx="1055909" cy="1055909"/>
          </a:xfrm>
          <a:prstGeom prst="rect">
            <a:avLst/>
          </a:prstGeom>
        </p:spPr>
      </p:pic>
      <p:pic>
        <p:nvPicPr>
          <p:cNvPr id="10" name="Picture 9" descr="Logo&#10;&#10;Description automatically generated">
            <a:extLst>
              <a:ext uri="{FF2B5EF4-FFF2-40B4-BE49-F238E27FC236}">
                <a16:creationId xmlns:a16="http://schemas.microsoft.com/office/drawing/2014/main" id="{2F88DBA4-CA0C-6CDB-EBE2-5D561D30AE3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92491" y="293465"/>
            <a:ext cx="1055909" cy="1055909"/>
          </a:xfrm>
          <a:prstGeom prst="rect">
            <a:avLst/>
          </a:prstGeom>
        </p:spPr>
      </p:pic>
    </p:spTree>
    <p:extLst>
      <p:ext uri="{BB962C8B-B14F-4D97-AF65-F5344CB8AC3E}">
        <p14:creationId xmlns:p14="http://schemas.microsoft.com/office/powerpoint/2010/main" val="2555472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E37B3B5-9028-4481-889B-4030492644BB}"/>
              </a:ext>
            </a:extLst>
          </p:cNvPr>
          <p:cNvSpPr/>
          <p:nvPr userDrawn="1"/>
        </p:nvSpPr>
        <p:spPr>
          <a:xfrm>
            <a:off x="-1" y="293466"/>
            <a:ext cx="11826815" cy="1252759"/>
          </a:xfrm>
          <a:prstGeom prst="rect">
            <a:avLst/>
          </a:prstGeom>
          <a:solidFill>
            <a:srgbClr val="00538B"/>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solidFill>
                <a:srgbClr val="172389"/>
              </a:solidFill>
            </a:endParaRPr>
          </a:p>
        </p:txBody>
      </p:sp>
      <p:sp>
        <p:nvSpPr>
          <p:cNvPr id="5" name="Rectangle 4"/>
          <p:cNvSpPr/>
          <p:nvPr userDrawn="1"/>
        </p:nvSpPr>
        <p:spPr>
          <a:xfrm>
            <a:off x="0" y="6438900"/>
            <a:ext cx="12192000" cy="419100"/>
          </a:xfrm>
          <a:prstGeom prst="rect">
            <a:avLst/>
          </a:prstGeom>
          <a:solidFill>
            <a:srgbClr val="00538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 name="Footer Placeholder 6"/>
          <p:cNvSpPr txBox="1">
            <a:spLocks/>
          </p:cNvSpPr>
          <p:nvPr userDrawn="1"/>
        </p:nvSpPr>
        <p:spPr>
          <a:xfrm>
            <a:off x="11188700" y="6423025"/>
            <a:ext cx="457200" cy="379413"/>
          </a:xfrm>
          <a:prstGeom prst="rect">
            <a:avLst/>
          </a:prstGeom>
        </p:spPr>
        <p:txBody>
          <a:bodyPr anchor="ctr"/>
          <a:lstStyle>
            <a:defPPr>
              <a:defRPr lang="en-US"/>
            </a:defPPr>
            <a:lvl1pPr algn="ctr" defTabSz="457200" rtl="0" fontAlgn="base">
              <a:spcBef>
                <a:spcPct val="0"/>
              </a:spcBef>
              <a:spcAft>
                <a:spcPct val="0"/>
              </a:spcAft>
              <a:defRPr sz="1100" kern="1200">
                <a:solidFill>
                  <a:srgbClr val="FEBC10"/>
                </a:solidFill>
                <a:latin typeface="Arial" charset="0"/>
                <a:ea typeface="ヒラギノ角ゴ Pro W3" charset="-128"/>
                <a:cs typeface="+mn-cs"/>
              </a:defRPr>
            </a:lvl1pPr>
            <a:lvl2pPr marL="457200" algn="l" defTabSz="457200" rtl="0" fontAlgn="base">
              <a:spcBef>
                <a:spcPct val="0"/>
              </a:spcBef>
              <a:spcAft>
                <a:spcPct val="0"/>
              </a:spcAft>
              <a:defRPr sz="2400" kern="1200">
                <a:solidFill>
                  <a:schemeClr val="tx1"/>
                </a:solidFill>
                <a:latin typeface="Arial" charset="0"/>
                <a:ea typeface="ヒラギノ角ゴ Pro W3" charset="-128"/>
                <a:cs typeface="+mn-cs"/>
              </a:defRPr>
            </a:lvl2pPr>
            <a:lvl3pPr marL="914400" algn="l" defTabSz="457200" rtl="0" fontAlgn="base">
              <a:spcBef>
                <a:spcPct val="0"/>
              </a:spcBef>
              <a:spcAft>
                <a:spcPct val="0"/>
              </a:spcAft>
              <a:defRPr sz="2400" kern="1200">
                <a:solidFill>
                  <a:schemeClr val="tx1"/>
                </a:solidFill>
                <a:latin typeface="Arial" charset="0"/>
                <a:ea typeface="ヒラギノ角ゴ Pro W3" charset="-128"/>
                <a:cs typeface="+mn-cs"/>
              </a:defRPr>
            </a:lvl3pPr>
            <a:lvl4pPr marL="1371600" algn="l" defTabSz="457200" rtl="0" fontAlgn="base">
              <a:spcBef>
                <a:spcPct val="0"/>
              </a:spcBef>
              <a:spcAft>
                <a:spcPct val="0"/>
              </a:spcAft>
              <a:defRPr sz="2400" kern="1200">
                <a:solidFill>
                  <a:schemeClr val="tx1"/>
                </a:solidFill>
                <a:latin typeface="Arial" charset="0"/>
                <a:ea typeface="ヒラギノ角ゴ Pro W3" charset="-128"/>
                <a:cs typeface="+mn-cs"/>
              </a:defRPr>
            </a:lvl4pPr>
            <a:lvl5pPr marL="1828800" algn="l" defTabSz="457200" rtl="0" fontAlgn="base">
              <a:spcBef>
                <a:spcPct val="0"/>
              </a:spcBef>
              <a:spcAft>
                <a:spcPct val="0"/>
              </a:spcAft>
              <a:defRPr sz="2400" kern="1200">
                <a:solidFill>
                  <a:schemeClr val="tx1"/>
                </a:solidFill>
                <a:latin typeface="Arial" charset="0"/>
                <a:ea typeface="ヒラギノ角ゴ Pro W3" charset="-128"/>
                <a:cs typeface="+mn-cs"/>
              </a:defRPr>
            </a:lvl5pPr>
            <a:lvl6pPr marL="2286000" algn="l" defTabSz="914400" rtl="0" eaLnBrk="1" latinLnBrk="0" hangingPunct="1">
              <a:defRPr sz="2400" kern="1200">
                <a:solidFill>
                  <a:schemeClr val="tx1"/>
                </a:solidFill>
                <a:latin typeface="Arial" charset="0"/>
                <a:ea typeface="ヒラギノ角ゴ Pro W3" charset="-128"/>
                <a:cs typeface="+mn-cs"/>
              </a:defRPr>
            </a:lvl6pPr>
            <a:lvl7pPr marL="2743200" algn="l" defTabSz="914400" rtl="0" eaLnBrk="1" latinLnBrk="0" hangingPunct="1">
              <a:defRPr sz="2400" kern="1200">
                <a:solidFill>
                  <a:schemeClr val="tx1"/>
                </a:solidFill>
                <a:latin typeface="Arial" charset="0"/>
                <a:ea typeface="ヒラギノ角ゴ Pro W3" charset="-128"/>
                <a:cs typeface="+mn-cs"/>
              </a:defRPr>
            </a:lvl7pPr>
            <a:lvl8pPr marL="3200400" algn="l" defTabSz="914400" rtl="0" eaLnBrk="1" latinLnBrk="0" hangingPunct="1">
              <a:defRPr sz="2400" kern="1200">
                <a:solidFill>
                  <a:schemeClr val="tx1"/>
                </a:solidFill>
                <a:latin typeface="Arial" charset="0"/>
                <a:ea typeface="ヒラギノ角ゴ Pro W3" charset="-128"/>
                <a:cs typeface="+mn-cs"/>
              </a:defRPr>
            </a:lvl8pPr>
            <a:lvl9pPr marL="3657600" algn="l" defTabSz="914400" rtl="0" eaLnBrk="1" latinLnBrk="0" hangingPunct="1">
              <a:defRPr sz="2400" kern="1200">
                <a:solidFill>
                  <a:schemeClr val="tx1"/>
                </a:solidFill>
                <a:latin typeface="Arial" charset="0"/>
                <a:ea typeface="ヒラギノ角ゴ Pro W3" charset="-128"/>
                <a:cs typeface="+mn-cs"/>
              </a:defRPr>
            </a:lvl9pPr>
          </a:lstStyle>
          <a:p>
            <a:pPr algn="r">
              <a:defRPr/>
            </a:pPr>
            <a:fld id="{A3F23F5E-068F-4002-9B96-8F70B8678583}" type="slidenum">
              <a:rPr lang="en-US" sz="1000" smtClean="0">
                <a:solidFill>
                  <a:schemeClr val="bg1"/>
                </a:solidFill>
              </a:rPr>
              <a:pPr algn="r">
                <a:defRPr/>
              </a:pPr>
              <a:t>‹#›</a:t>
            </a:fld>
            <a:endParaRPr lang="en-US">
              <a:solidFill>
                <a:schemeClr val="bg1"/>
              </a:solidFill>
            </a:endParaRPr>
          </a:p>
        </p:txBody>
      </p:sp>
      <p:sp>
        <p:nvSpPr>
          <p:cNvPr id="2" name="Title 1"/>
          <p:cNvSpPr>
            <a:spLocks noGrp="1"/>
          </p:cNvSpPr>
          <p:nvPr>
            <p:ph type="title"/>
          </p:nvPr>
        </p:nvSpPr>
        <p:spPr>
          <a:xfrm>
            <a:off x="609600" y="293466"/>
            <a:ext cx="11582400" cy="1143000"/>
          </a:xfrm>
          <a:noFill/>
        </p:spPr>
        <p:txBody>
          <a:bodyPr>
            <a:normAutofit/>
          </a:bodyPr>
          <a:lstStyle>
            <a:lvl1pPr algn="l">
              <a:defRPr sz="4400" b="1">
                <a:solidFill>
                  <a:srgbClr val="33C4F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609600" y="1752600"/>
            <a:ext cx="10972800" cy="4343400"/>
          </a:xfrm>
        </p:spPr>
        <p:txBody>
          <a:bodyPr/>
          <a:lstStyle>
            <a:lvl1pPr marL="457200" indent="-457200" algn="l">
              <a:buFont typeface="Arial" panose="020B0604020202020204" pitchFamily="34" charset="0"/>
              <a:buChar char="•"/>
              <a:defRPr sz="3200" b="0">
                <a:solidFill>
                  <a:schemeClr val="tx1"/>
                </a:solidFill>
                <a:latin typeface="Arial" panose="020B0604020202020204" pitchFamily="34" charset="0"/>
                <a:cs typeface="Arial" panose="020B0604020202020204" pitchFamily="34" charset="0"/>
              </a:defRPr>
            </a:lvl1pPr>
            <a:lvl2pPr marL="457200" indent="-457200" algn="l">
              <a:buFont typeface="Arial" panose="020B0604020202020204" pitchFamily="34" charset="0"/>
              <a:buChar char="•"/>
              <a:defRPr sz="3200" b="0">
                <a:latin typeface="Arial" panose="020B0604020202020204" pitchFamily="34" charset="0"/>
                <a:cs typeface="Arial" panose="020B0604020202020204" pitchFamily="34" charset="0"/>
              </a:defRPr>
            </a:lvl2pPr>
            <a:lvl3pPr marL="457200" indent="0" algn="l">
              <a:buFont typeface="Arial" panose="020B0604020202020204" pitchFamily="34" charset="0"/>
              <a:buChar char="•"/>
              <a:defRPr sz="2400" b="0">
                <a:latin typeface="Arial" panose="020B0604020202020204" pitchFamily="34" charset="0"/>
                <a:cs typeface="Arial" panose="020B0604020202020204" pitchFamily="34" charset="0"/>
              </a:defRPr>
            </a:lvl3pPr>
            <a:lvl4pPr marL="457200" indent="-457200" algn="l">
              <a:buFont typeface="Arial" panose="020B0604020202020204" pitchFamily="34" charset="0"/>
              <a:buChar char="•"/>
              <a:defRPr sz="3200" b="0">
                <a:latin typeface="Arial" panose="020B0604020202020204" pitchFamily="34" charset="0"/>
                <a:cs typeface="Arial" panose="020B0604020202020204" pitchFamily="34" charset="0"/>
              </a:defRPr>
            </a:lvl4pPr>
            <a:lvl5pPr marL="457200" indent="-457200" algn="l">
              <a:buFont typeface="Arial" panose="020B0604020202020204" pitchFamily="34" charset="0"/>
              <a:buChar char="•"/>
              <a:defRPr sz="3200" b="0">
                <a:latin typeface="Arial" panose="020B0604020202020204" pitchFamily="34" charset="0"/>
                <a:cs typeface="Arial" panose="020B0604020202020204" pitchFamily="34" charset="0"/>
              </a:defRPr>
            </a:lvl5pPr>
            <a:lvl6pPr marL="2286000" indent="0">
              <a:buNone/>
              <a:defRPr/>
            </a:lvl6pPr>
            <a:lvl7pPr marL="914400" indent="0">
              <a:defRPr sz="2000"/>
            </a:lvl7pPr>
            <a:lvl8pPr marL="1371600" indent="0">
              <a:defRPr sz="2000"/>
            </a:lvl8pPr>
            <a:lvl9pPr marL="2286000">
              <a:defRPr sz="2000"/>
            </a:lvl9pPr>
          </a:lstStyle>
          <a:p>
            <a:pPr lvl="0"/>
            <a:r>
              <a:rPr lang="en-US"/>
              <a:t>Click to edit Master text styles</a:t>
            </a:r>
          </a:p>
          <a:p>
            <a:pPr lvl="2"/>
            <a:r>
              <a:rPr lang="en-US"/>
              <a:t>  Second level</a:t>
            </a:r>
          </a:p>
          <a:p>
            <a:pPr lvl="6"/>
            <a:r>
              <a:rPr lang="en-US"/>
              <a:t>  Third level</a:t>
            </a:r>
          </a:p>
          <a:p>
            <a:pPr lvl="7"/>
            <a:r>
              <a:rPr lang="en-US"/>
              <a:t>  Fourth level</a:t>
            </a:r>
          </a:p>
          <a:p>
            <a:pPr lvl="8"/>
            <a:r>
              <a:rPr lang="en-US"/>
              <a:t>Fifth level</a:t>
            </a:r>
          </a:p>
        </p:txBody>
      </p:sp>
      <p:sp>
        <p:nvSpPr>
          <p:cNvPr id="9" name="TextBox 8">
            <a:extLst>
              <a:ext uri="{FF2B5EF4-FFF2-40B4-BE49-F238E27FC236}">
                <a16:creationId xmlns:a16="http://schemas.microsoft.com/office/drawing/2014/main" id="{D48D41B8-E536-7E05-A556-8350888EAE8F}"/>
              </a:ext>
            </a:extLst>
          </p:cNvPr>
          <p:cNvSpPr txBox="1">
            <a:spLocks noChangeArrowheads="1"/>
          </p:cNvSpPr>
          <p:nvPr userDrawn="1"/>
        </p:nvSpPr>
        <p:spPr bwMode="auto">
          <a:xfrm>
            <a:off x="609600" y="6513513"/>
            <a:ext cx="36703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bg1"/>
                </a:solidFill>
                <a:latin typeface="Arial Black" panose="020B0A04020102020204" pitchFamily="34" charset="0"/>
              </a:defRPr>
            </a:lvl1pPr>
            <a:lvl2pPr marL="742950" indent="-285750">
              <a:defRPr sz="2000">
                <a:solidFill>
                  <a:schemeClr val="bg1"/>
                </a:solidFill>
                <a:latin typeface="Arial Black" panose="020B0A04020102020204" pitchFamily="34" charset="0"/>
              </a:defRPr>
            </a:lvl2pPr>
            <a:lvl3pPr marL="1143000" indent="-228600">
              <a:defRPr sz="2000">
                <a:solidFill>
                  <a:schemeClr val="bg1"/>
                </a:solidFill>
                <a:latin typeface="Arial Black" panose="020B0A04020102020204" pitchFamily="34" charset="0"/>
              </a:defRPr>
            </a:lvl3pPr>
            <a:lvl4pPr marL="1600200" indent="-228600">
              <a:defRPr sz="2000">
                <a:solidFill>
                  <a:schemeClr val="bg1"/>
                </a:solidFill>
                <a:latin typeface="Arial Black" panose="020B0A04020102020204" pitchFamily="34" charset="0"/>
              </a:defRPr>
            </a:lvl4pPr>
            <a:lvl5pPr marL="2057400" indent="-228600">
              <a:defRPr sz="2000">
                <a:solidFill>
                  <a:schemeClr val="bg1"/>
                </a:solidFill>
                <a:latin typeface="Arial Black" panose="020B0A04020102020204" pitchFamily="34" charset="0"/>
              </a:defRPr>
            </a:lvl5pPr>
            <a:lvl6pPr marL="2514600" indent="-228600" eaLnBrk="0" fontAlgn="base" hangingPunct="0">
              <a:spcBef>
                <a:spcPct val="0"/>
              </a:spcBef>
              <a:spcAft>
                <a:spcPct val="0"/>
              </a:spcAft>
              <a:defRPr sz="2000">
                <a:solidFill>
                  <a:schemeClr val="bg1"/>
                </a:solidFill>
                <a:latin typeface="Arial Black" panose="020B0A04020102020204" pitchFamily="34" charset="0"/>
              </a:defRPr>
            </a:lvl6pPr>
            <a:lvl7pPr marL="2971800" indent="-228600" eaLnBrk="0" fontAlgn="base" hangingPunct="0">
              <a:spcBef>
                <a:spcPct val="0"/>
              </a:spcBef>
              <a:spcAft>
                <a:spcPct val="0"/>
              </a:spcAft>
              <a:defRPr sz="2000">
                <a:solidFill>
                  <a:schemeClr val="bg1"/>
                </a:solidFill>
                <a:latin typeface="Arial Black" panose="020B0A04020102020204" pitchFamily="34" charset="0"/>
              </a:defRPr>
            </a:lvl7pPr>
            <a:lvl8pPr marL="3429000" indent="-228600" eaLnBrk="0" fontAlgn="base" hangingPunct="0">
              <a:spcBef>
                <a:spcPct val="0"/>
              </a:spcBef>
              <a:spcAft>
                <a:spcPct val="0"/>
              </a:spcAft>
              <a:defRPr sz="2000">
                <a:solidFill>
                  <a:schemeClr val="bg1"/>
                </a:solidFill>
                <a:latin typeface="Arial Black" panose="020B0A04020102020204" pitchFamily="34" charset="0"/>
              </a:defRPr>
            </a:lvl8pPr>
            <a:lvl9pPr marL="3886200" indent="-228600" eaLnBrk="0" fontAlgn="base" hangingPunct="0">
              <a:spcBef>
                <a:spcPct val="0"/>
              </a:spcBef>
              <a:spcAft>
                <a:spcPct val="0"/>
              </a:spcAft>
              <a:defRPr sz="2000">
                <a:solidFill>
                  <a:schemeClr val="bg1"/>
                </a:solidFill>
                <a:latin typeface="Arial Black" panose="020B0A04020102020204" pitchFamily="34" charset="0"/>
              </a:defRPr>
            </a:lvl9pPr>
          </a:lstStyle>
          <a:p>
            <a:pPr>
              <a:defRPr/>
            </a:pPr>
            <a:r>
              <a:rPr lang="en-US" altLang="en-US" sz="1000"/>
              <a:t>Illinois Department of Labor</a:t>
            </a:r>
          </a:p>
        </p:txBody>
      </p:sp>
    </p:spTree>
    <p:extLst>
      <p:ext uri="{BB962C8B-B14F-4D97-AF65-F5344CB8AC3E}">
        <p14:creationId xmlns:p14="http://schemas.microsoft.com/office/powerpoint/2010/main" val="1378686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E37B3B5-9028-4481-889B-4030492644BB}"/>
              </a:ext>
            </a:extLst>
          </p:cNvPr>
          <p:cNvSpPr/>
          <p:nvPr userDrawn="1"/>
        </p:nvSpPr>
        <p:spPr>
          <a:xfrm>
            <a:off x="0" y="293688"/>
            <a:ext cx="11582400" cy="1206500"/>
          </a:xfrm>
          <a:prstGeom prst="rect">
            <a:avLst/>
          </a:prstGeom>
          <a:solidFill>
            <a:srgbClr val="00538B"/>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solidFill>
                <a:srgbClr val="172389"/>
              </a:solidFill>
            </a:endParaRPr>
          </a:p>
        </p:txBody>
      </p:sp>
      <p:sp>
        <p:nvSpPr>
          <p:cNvPr id="5" name="Rectangle 4"/>
          <p:cNvSpPr/>
          <p:nvPr userDrawn="1"/>
        </p:nvSpPr>
        <p:spPr>
          <a:xfrm>
            <a:off x="0" y="6438900"/>
            <a:ext cx="12192000" cy="419100"/>
          </a:xfrm>
          <a:prstGeom prst="rect">
            <a:avLst/>
          </a:prstGeom>
          <a:solidFill>
            <a:srgbClr val="00538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 name="Footer Placeholder 6"/>
          <p:cNvSpPr txBox="1">
            <a:spLocks/>
          </p:cNvSpPr>
          <p:nvPr userDrawn="1"/>
        </p:nvSpPr>
        <p:spPr>
          <a:xfrm>
            <a:off x="11188700" y="6423025"/>
            <a:ext cx="457200" cy="379413"/>
          </a:xfrm>
          <a:prstGeom prst="rect">
            <a:avLst/>
          </a:prstGeom>
        </p:spPr>
        <p:txBody>
          <a:bodyPr anchor="ctr"/>
          <a:lstStyle>
            <a:defPPr>
              <a:defRPr lang="en-US"/>
            </a:defPPr>
            <a:lvl1pPr algn="ctr" defTabSz="457200" rtl="0" fontAlgn="base">
              <a:spcBef>
                <a:spcPct val="0"/>
              </a:spcBef>
              <a:spcAft>
                <a:spcPct val="0"/>
              </a:spcAft>
              <a:defRPr sz="1100" kern="1200">
                <a:solidFill>
                  <a:srgbClr val="FEBC10"/>
                </a:solidFill>
                <a:latin typeface="Arial" charset="0"/>
                <a:ea typeface="ヒラギノ角ゴ Pro W3" charset="-128"/>
                <a:cs typeface="+mn-cs"/>
              </a:defRPr>
            </a:lvl1pPr>
            <a:lvl2pPr marL="457200" algn="l" defTabSz="457200" rtl="0" fontAlgn="base">
              <a:spcBef>
                <a:spcPct val="0"/>
              </a:spcBef>
              <a:spcAft>
                <a:spcPct val="0"/>
              </a:spcAft>
              <a:defRPr sz="2400" kern="1200">
                <a:solidFill>
                  <a:schemeClr val="tx1"/>
                </a:solidFill>
                <a:latin typeface="Arial" charset="0"/>
                <a:ea typeface="ヒラギノ角ゴ Pro W3" charset="-128"/>
                <a:cs typeface="+mn-cs"/>
              </a:defRPr>
            </a:lvl2pPr>
            <a:lvl3pPr marL="914400" algn="l" defTabSz="457200" rtl="0" fontAlgn="base">
              <a:spcBef>
                <a:spcPct val="0"/>
              </a:spcBef>
              <a:spcAft>
                <a:spcPct val="0"/>
              </a:spcAft>
              <a:defRPr sz="2400" kern="1200">
                <a:solidFill>
                  <a:schemeClr val="tx1"/>
                </a:solidFill>
                <a:latin typeface="Arial" charset="0"/>
                <a:ea typeface="ヒラギノ角ゴ Pro W3" charset="-128"/>
                <a:cs typeface="+mn-cs"/>
              </a:defRPr>
            </a:lvl3pPr>
            <a:lvl4pPr marL="1371600" algn="l" defTabSz="457200" rtl="0" fontAlgn="base">
              <a:spcBef>
                <a:spcPct val="0"/>
              </a:spcBef>
              <a:spcAft>
                <a:spcPct val="0"/>
              </a:spcAft>
              <a:defRPr sz="2400" kern="1200">
                <a:solidFill>
                  <a:schemeClr val="tx1"/>
                </a:solidFill>
                <a:latin typeface="Arial" charset="0"/>
                <a:ea typeface="ヒラギノ角ゴ Pro W3" charset="-128"/>
                <a:cs typeface="+mn-cs"/>
              </a:defRPr>
            </a:lvl4pPr>
            <a:lvl5pPr marL="1828800" algn="l" defTabSz="457200" rtl="0" fontAlgn="base">
              <a:spcBef>
                <a:spcPct val="0"/>
              </a:spcBef>
              <a:spcAft>
                <a:spcPct val="0"/>
              </a:spcAft>
              <a:defRPr sz="2400" kern="1200">
                <a:solidFill>
                  <a:schemeClr val="tx1"/>
                </a:solidFill>
                <a:latin typeface="Arial" charset="0"/>
                <a:ea typeface="ヒラギノ角ゴ Pro W3" charset="-128"/>
                <a:cs typeface="+mn-cs"/>
              </a:defRPr>
            </a:lvl5pPr>
            <a:lvl6pPr marL="2286000" algn="l" defTabSz="914400" rtl="0" eaLnBrk="1" latinLnBrk="0" hangingPunct="1">
              <a:defRPr sz="2400" kern="1200">
                <a:solidFill>
                  <a:schemeClr val="tx1"/>
                </a:solidFill>
                <a:latin typeface="Arial" charset="0"/>
                <a:ea typeface="ヒラギノ角ゴ Pro W3" charset="-128"/>
                <a:cs typeface="+mn-cs"/>
              </a:defRPr>
            </a:lvl6pPr>
            <a:lvl7pPr marL="2743200" algn="l" defTabSz="914400" rtl="0" eaLnBrk="1" latinLnBrk="0" hangingPunct="1">
              <a:defRPr sz="2400" kern="1200">
                <a:solidFill>
                  <a:schemeClr val="tx1"/>
                </a:solidFill>
                <a:latin typeface="Arial" charset="0"/>
                <a:ea typeface="ヒラギノ角ゴ Pro W3" charset="-128"/>
                <a:cs typeface="+mn-cs"/>
              </a:defRPr>
            </a:lvl7pPr>
            <a:lvl8pPr marL="3200400" algn="l" defTabSz="914400" rtl="0" eaLnBrk="1" latinLnBrk="0" hangingPunct="1">
              <a:defRPr sz="2400" kern="1200">
                <a:solidFill>
                  <a:schemeClr val="tx1"/>
                </a:solidFill>
                <a:latin typeface="Arial" charset="0"/>
                <a:ea typeface="ヒラギノ角ゴ Pro W3" charset="-128"/>
                <a:cs typeface="+mn-cs"/>
              </a:defRPr>
            </a:lvl8pPr>
            <a:lvl9pPr marL="3657600" algn="l" defTabSz="914400" rtl="0" eaLnBrk="1" latinLnBrk="0" hangingPunct="1">
              <a:defRPr sz="2400" kern="1200">
                <a:solidFill>
                  <a:schemeClr val="tx1"/>
                </a:solidFill>
                <a:latin typeface="Arial" charset="0"/>
                <a:ea typeface="ヒラギノ角ゴ Pro W3" charset="-128"/>
                <a:cs typeface="+mn-cs"/>
              </a:defRPr>
            </a:lvl9pPr>
          </a:lstStyle>
          <a:p>
            <a:pPr algn="r">
              <a:defRPr/>
            </a:pPr>
            <a:fld id="{962F3871-1DB9-40B8-A039-FF4256CA7637}" type="slidenum">
              <a:rPr lang="en-US" sz="1000" smtClean="0">
                <a:solidFill>
                  <a:schemeClr val="bg1"/>
                </a:solidFill>
              </a:rPr>
              <a:pPr algn="r">
                <a:defRPr/>
              </a:pPr>
              <a:t>‹#›</a:t>
            </a:fld>
            <a:endParaRPr lang="en-US">
              <a:solidFill>
                <a:schemeClr val="bg1"/>
              </a:solidFill>
            </a:endParaRPr>
          </a:p>
        </p:txBody>
      </p:sp>
      <p:sp>
        <p:nvSpPr>
          <p:cNvPr id="2" name="Title 1"/>
          <p:cNvSpPr>
            <a:spLocks noGrp="1"/>
          </p:cNvSpPr>
          <p:nvPr>
            <p:ph type="title"/>
          </p:nvPr>
        </p:nvSpPr>
        <p:spPr>
          <a:xfrm>
            <a:off x="609600" y="381000"/>
            <a:ext cx="11582400" cy="1143000"/>
          </a:xfrm>
          <a:noFill/>
        </p:spPr>
        <p:txBody>
          <a:bodyPr/>
          <a:lstStyle>
            <a:lvl1pPr algn="l">
              <a:lnSpc>
                <a:spcPts val="4500"/>
              </a:lnSpc>
              <a:defRPr sz="4400" b="1">
                <a:solidFill>
                  <a:srgbClr val="33C4F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609600" y="1752600"/>
            <a:ext cx="10972800" cy="4191000"/>
          </a:xfrm>
        </p:spPr>
        <p:txBody>
          <a:bodyPr/>
          <a:lstStyle>
            <a:lvl1pPr marL="457200" indent="-457200" algn="l">
              <a:buFont typeface="Arial" panose="020B0604020202020204" pitchFamily="34" charset="0"/>
              <a:buChar char="•"/>
              <a:defRPr sz="3200" b="0">
                <a:solidFill>
                  <a:schemeClr val="tx1"/>
                </a:solidFill>
                <a:latin typeface="Arial" panose="020B0604020202020204" pitchFamily="34" charset="0"/>
                <a:cs typeface="Arial" panose="020B0604020202020204" pitchFamily="34" charset="0"/>
              </a:defRPr>
            </a:lvl1pPr>
            <a:lvl2pPr marL="457200" indent="-457200" algn="l">
              <a:buFont typeface="Arial" panose="020B0604020202020204" pitchFamily="34" charset="0"/>
              <a:buChar char="•"/>
              <a:defRPr sz="3200" b="0">
                <a:latin typeface="Arial" panose="020B0604020202020204" pitchFamily="34" charset="0"/>
                <a:cs typeface="Arial" panose="020B0604020202020204" pitchFamily="34" charset="0"/>
              </a:defRPr>
            </a:lvl2pPr>
            <a:lvl3pPr marL="457200" indent="-457200" algn="l">
              <a:buFont typeface="Arial" panose="020B0604020202020204" pitchFamily="34" charset="0"/>
              <a:buChar char="•"/>
              <a:defRPr sz="3200" b="0">
                <a:latin typeface="Arial" panose="020B0604020202020204" pitchFamily="34" charset="0"/>
                <a:cs typeface="Arial" panose="020B0604020202020204" pitchFamily="34" charset="0"/>
              </a:defRPr>
            </a:lvl3pPr>
            <a:lvl4pPr marL="457200" indent="-457200" algn="l">
              <a:buFont typeface="Arial" panose="020B0604020202020204" pitchFamily="34" charset="0"/>
              <a:buChar char="•"/>
              <a:defRPr sz="3200" b="0">
                <a:latin typeface="Arial" panose="020B0604020202020204" pitchFamily="34" charset="0"/>
                <a:cs typeface="Arial" panose="020B0604020202020204" pitchFamily="34" charset="0"/>
              </a:defRPr>
            </a:lvl4pPr>
            <a:lvl5pPr marL="457200" indent="-457200" algn="l">
              <a:buFont typeface="Arial" panose="020B0604020202020204" pitchFamily="34" charset="0"/>
              <a:buChar char="•"/>
              <a:defRPr sz="3200" b="0">
                <a:latin typeface="Arial" panose="020B0604020202020204" pitchFamily="34" charset="0"/>
                <a:cs typeface="Arial" panose="020B0604020202020204" pitchFamily="34" charset="0"/>
              </a:defRPr>
            </a:lvl5pPr>
            <a:lvl6pPr marL="457200" indent="0">
              <a:buNone/>
              <a:defRPr/>
            </a:lvl6pPr>
            <a:lvl7pPr marL="457200" indent="0">
              <a:defRPr/>
            </a:lvl7pPr>
            <a:lvl8pPr marL="457200" indent="0">
              <a:defRPr/>
            </a:lvl8pPr>
            <a:lvl9pPr marL="457200" indent="0">
              <a:defRPr/>
            </a:lvl9pPr>
          </a:lstStyle>
          <a:p>
            <a:pPr lvl="0"/>
            <a:r>
              <a:rPr lang="en-US"/>
              <a:t>Click to edit Master text styles</a:t>
            </a:r>
          </a:p>
          <a:p>
            <a:pPr lvl="6"/>
            <a:r>
              <a:rPr lang="en-US"/>
              <a:t>Second level</a:t>
            </a:r>
          </a:p>
          <a:p>
            <a:pPr lvl="6"/>
            <a:r>
              <a:rPr lang="en-US"/>
              <a:t>Third level</a:t>
            </a:r>
          </a:p>
          <a:p>
            <a:pPr lvl="8"/>
            <a:r>
              <a:rPr lang="en-US"/>
              <a:t>Fourth level</a:t>
            </a:r>
          </a:p>
          <a:p>
            <a:pPr lvl="8"/>
            <a:r>
              <a:rPr lang="en-US"/>
              <a:t>Fifth level</a:t>
            </a:r>
          </a:p>
          <a:p>
            <a:pPr lvl="5"/>
            <a:endParaRPr lang="en-US"/>
          </a:p>
        </p:txBody>
      </p:sp>
      <p:sp>
        <p:nvSpPr>
          <p:cNvPr id="8" name="TextBox 7">
            <a:extLst>
              <a:ext uri="{FF2B5EF4-FFF2-40B4-BE49-F238E27FC236}">
                <a16:creationId xmlns:a16="http://schemas.microsoft.com/office/drawing/2014/main" id="{EB4C1007-526E-92BE-332A-FAC165468C27}"/>
              </a:ext>
            </a:extLst>
          </p:cNvPr>
          <p:cNvSpPr txBox="1">
            <a:spLocks noChangeArrowheads="1"/>
          </p:cNvSpPr>
          <p:nvPr userDrawn="1"/>
        </p:nvSpPr>
        <p:spPr bwMode="auto">
          <a:xfrm>
            <a:off x="609600" y="6513513"/>
            <a:ext cx="36703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bg1"/>
                </a:solidFill>
                <a:latin typeface="Arial Black" panose="020B0A04020102020204" pitchFamily="34" charset="0"/>
              </a:defRPr>
            </a:lvl1pPr>
            <a:lvl2pPr marL="742950" indent="-285750">
              <a:defRPr sz="2000">
                <a:solidFill>
                  <a:schemeClr val="bg1"/>
                </a:solidFill>
                <a:latin typeface="Arial Black" panose="020B0A04020102020204" pitchFamily="34" charset="0"/>
              </a:defRPr>
            </a:lvl2pPr>
            <a:lvl3pPr marL="1143000" indent="-228600">
              <a:defRPr sz="2000">
                <a:solidFill>
                  <a:schemeClr val="bg1"/>
                </a:solidFill>
                <a:latin typeface="Arial Black" panose="020B0A04020102020204" pitchFamily="34" charset="0"/>
              </a:defRPr>
            </a:lvl3pPr>
            <a:lvl4pPr marL="1600200" indent="-228600">
              <a:defRPr sz="2000">
                <a:solidFill>
                  <a:schemeClr val="bg1"/>
                </a:solidFill>
                <a:latin typeface="Arial Black" panose="020B0A04020102020204" pitchFamily="34" charset="0"/>
              </a:defRPr>
            </a:lvl4pPr>
            <a:lvl5pPr marL="2057400" indent="-228600">
              <a:defRPr sz="2000">
                <a:solidFill>
                  <a:schemeClr val="bg1"/>
                </a:solidFill>
                <a:latin typeface="Arial Black" panose="020B0A04020102020204" pitchFamily="34" charset="0"/>
              </a:defRPr>
            </a:lvl5pPr>
            <a:lvl6pPr marL="2514600" indent="-228600" eaLnBrk="0" fontAlgn="base" hangingPunct="0">
              <a:spcBef>
                <a:spcPct val="0"/>
              </a:spcBef>
              <a:spcAft>
                <a:spcPct val="0"/>
              </a:spcAft>
              <a:defRPr sz="2000">
                <a:solidFill>
                  <a:schemeClr val="bg1"/>
                </a:solidFill>
                <a:latin typeface="Arial Black" panose="020B0A04020102020204" pitchFamily="34" charset="0"/>
              </a:defRPr>
            </a:lvl6pPr>
            <a:lvl7pPr marL="2971800" indent="-228600" eaLnBrk="0" fontAlgn="base" hangingPunct="0">
              <a:spcBef>
                <a:spcPct val="0"/>
              </a:spcBef>
              <a:spcAft>
                <a:spcPct val="0"/>
              </a:spcAft>
              <a:defRPr sz="2000">
                <a:solidFill>
                  <a:schemeClr val="bg1"/>
                </a:solidFill>
                <a:latin typeface="Arial Black" panose="020B0A04020102020204" pitchFamily="34" charset="0"/>
              </a:defRPr>
            </a:lvl7pPr>
            <a:lvl8pPr marL="3429000" indent="-228600" eaLnBrk="0" fontAlgn="base" hangingPunct="0">
              <a:spcBef>
                <a:spcPct val="0"/>
              </a:spcBef>
              <a:spcAft>
                <a:spcPct val="0"/>
              </a:spcAft>
              <a:defRPr sz="2000">
                <a:solidFill>
                  <a:schemeClr val="bg1"/>
                </a:solidFill>
                <a:latin typeface="Arial Black" panose="020B0A04020102020204" pitchFamily="34" charset="0"/>
              </a:defRPr>
            </a:lvl8pPr>
            <a:lvl9pPr marL="3886200" indent="-228600" eaLnBrk="0" fontAlgn="base" hangingPunct="0">
              <a:spcBef>
                <a:spcPct val="0"/>
              </a:spcBef>
              <a:spcAft>
                <a:spcPct val="0"/>
              </a:spcAft>
              <a:defRPr sz="2000">
                <a:solidFill>
                  <a:schemeClr val="bg1"/>
                </a:solidFill>
                <a:latin typeface="Arial Black" panose="020B0A04020102020204" pitchFamily="34" charset="0"/>
              </a:defRPr>
            </a:lvl9pPr>
          </a:lstStyle>
          <a:p>
            <a:pPr>
              <a:defRPr/>
            </a:pPr>
            <a:r>
              <a:rPr lang="en-US" altLang="en-US" sz="1000"/>
              <a:t>Illinois Department of Labor</a:t>
            </a:r>
          </a:p>
        </p:txBody>
      </p:sp>
    </p:spTree>
    <p:extLst>
      <p:ext uri="{BB962C8B-B14F-4D97-AF65-F5344CB8AC3E}">
        <p14:creationId xmlns:p14="http://schemas.microsoft.com/office/powerpoint/2010/main" val="1175778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E37B3B5-9028-4481-889B-4030492644BB}"/>
              </a:ext>
            </a:extLst>
          </p:cNvPr>
          <p:cNvSpPr/>
          <p:nvPr userDrawn="1"/>
        </p:nvSpPr>
        <p:spPr>
          <a:xfrm>
            <a:off x="0" y="403225"/>
            <a:ext cx="11582400" cy="876300"/>
          </a:xfrm>
          <a:prstGeom prst="rect">
            <a:avLst/>
          </a:prstGeom>
          <a:solidFill>
            <a:srgbClr val="00538B"/>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solidFill>
                <a:srgbClr val="172389"/>
              </a:solidFill>
            </a:endParaRPr>
          </a:p>
        </p:txBody>
      </p:sp>
      <p:sp>
        <p:nvSpPr>
          <p:cNvPr id="5" name="Rectangle 4"/>
          <p:cNvSpPr/>
          <p:nvPr userDrawn="1"/>
        </p:nvSpPr>
        <p:spPr>
          <a:xfrm>
            <a:off x="0" y="6438900"/>
            <a:ext cx="12192000" cy="419100"/>
          </a:xfrm>
          <a:prstGeom prst="rect">
            <a:avLst/>
          </a:prstGeom>
          <a:solidFill>
            <a:srgbClr val="00538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 name="Footer Placeholder 6"/>
          <p:cNvSpPr txBox="1">
            <a:spLocks/>
          </p:cNvSpPr>
          <p:nvPr userDrawn="1"/>
        </p:nvSpPr>
        <p:spPr>
          <a:xfrm>
            <a:off x="11188700" y="6423025"/>
            <a:ext cx="457200" cy="379413"/>
          </a:xfrm>
          <a:prstGeom prst="rect">
            <a:avLst/>
          </a:prstGeom>
        </p:spPr>
        <p:txBody>
          <a:bodyPr anchor="ctr"/>
          <a:lstStyle>
            <a:defPPr>
              <a:defRPr lang="en-US"/>
            </a:defPPr>
            <a:lvl1pPr algn="ctr" defTabSz="457200" rtl="0" fontAlgn="base">
              <a:spcBef>
                <a:spcPct val="0"/>
              </a:spcBef>
              <a:spcAft>
                <a:spcPct val="0"/>
              </a:spcAft>
              <a:defRPr sz="1100" kern="1200">
                <a:solidFill>
                  <a:srgbClr val="FEBC10"/>
                </a:solidFill>
                <a:latin typeface="Arial" charset="0"/>
                <a:ea typeface="ヒラギノ角ゴ Pro W3" charset="-128"/>
                <a:cs typeface="+mn-cs"/>
              </a:defRPr>
            </a:lvl1pPr>
            <a:lvl2pPr marL="457200" algn="l" defTabSz="457200" rtl="0" fontAlgn="base">
              <a:spcBef>
                <a:spcPct val="0"/>
              </a:spcBef>
              <a:spcAft>
                <a:spcPct val="0"/>
              </a:spcAft>
              <a:defRPr sz="2400" kern="1200">
                <a:solidFill>
                  <a:schemeClr val="tx1"/>
                </a:solidFill>
                <a:latin typeface="Arial" charset="0"/>
                <a:ea typeface="ヒラギノ角ゴ Pro W3" charset="-128"/>
                <a:cs typeface="+mn-cs"/>
              </a:defRPr>
            </a:lvl2pPr>
            <a:lvl3pPr marL="914400" algn="l" defTabSz="457200" rtl="0" fontAlgn="base">
              <a:spcBef>
                <a:spcPct val="0"/>
              </a:spcBef>
              <a:spcAft>
                <a:spcPct val="0"/>
              </a:spcAft>
              <a:defRPr sz="2400" kern="1200">
                <a:solidFill>
                  <a:schemeClr val="tx1"/>
                </a:solidFill>
                <a:latin typeface="Arial" charset="0"/>
                <a:ea typeface="ヒラギノ角ゴ Pro W3" charset="-128"/>
                <a:cs typeface="+mn-cs"/>
              </a:defRPr>
            </a:lvl3pPr>
            <a:lvl4pPr marL="1371600" algn="l" defTabSz="457200" rtl="0" fontAlgn="base">
              <a:spcBef>
                <a:spcPct val="0"/>
              </a:spcBef>
              <a:spcAft>
                <a:spcPct val="0"/>
              </a:spcAft>
              <a:defRPr sz="2400" kern="1200">
                <a:solidFill>
                  <a:schemeClr val="tx1"/>
                </a:solidFill>
                <a:latin typeface="Arial" charset="0"/>
                <a:ea typeface="ヒラギノ角ゴ Pro W3" charset="-128"/>
                <a:cs typeface="+mn-cs"/>
              </a:defRPr>
            </a:lvl4pPr>
            <a:lvl5pPr marL="1828800" algn="l" defTabSz="457200" rtl="0" fontAlgn="base">
              <a:spcBef>
                <a:spcPct val="0"/>
              </a:spcBef>
              <a:spcAft>
                <a:spcPct val="0"/>
              </a:spcAft>
              <a:defRPr sz="2400" kern="1200">
                <a:solidFill>
                  <a:schemeClr val="tx1"/>
                </a:solidFill>
                <a:latin typeface="Arial" charset="0"/>
                <a:ea typeface="ヒラギノ角ゴ Pro W3" charset="-128"/>
                <a:cs typeface="+mn-cs"/>
              </a:defRPr>
            </a:lvl5pPr>
            <a:lvl6pPr marL="2286000" algn="l" defTabSz="914400" rtl="0" eaLnBrk="1" latinLnBrk="0" hangingPunct="1">
              <a:defRPr sz="2400" kern="1200">
                <a:solidFill>
                  <a:schemeClr val="tx1"/>
                </a:solidFill>
                <a:latin typeface="Arial" charset="0"/>
                <a:ea typeface="ヒラギノ角ゴ Pro W3" charset="-128"/>
                <a:cs typeface="+mn-cs"/>
              </a:defRPr>
            </a:lvl6pPr>
            <a:lvl7pPr marL="2743200" algn="l" defTabSz="914400" rtl="0" eaLnBrk="1" latinLnBrk="0" hangingPunct="1">
              <a:defRPr sz="2400" kern="1200">
                <a:solidFill>
                  <a:schemeClr val="tx1"/>
                </a:solidFill>
                <a:latin typeface="Arial" charset="0"/>
                <a:ea typeface="ヒラギノ角ゴ Pro W3" charset="-128"/>
                <a:cs typeface="+mn-cs"/>
              </a:defRPr>
            </a:lvl7pPr>
            <a:lvl8pPr marL="3200400" algn="l" defTabSz="914400" rtl="0" eaLnBrk="1" latinLnBrk="0" hangingPunct="1">
              <a:defRPr sz="2400" kern="1200">
                <a:solidFill>
                  <a:schemeClr val="tx1"/>
                </a:solidFill>
                <a:latin typeface="Arial" charset="0"/>
                <a:ea typeface="ヒラギノ角ゴ Pro W3" charset="-128"/>
                <a:cs typeface="+mn-cs"/>
              </a:defRPr>
            </a:lvl8pPr>
            <a:lvl9pPr marL="3657600" algn="l" defTabSz="914400" rtl="0" eaLnBrk="1" latinLnBrk="0" hangingPunct="1">
              <a:defRPr sz="2400" kern="1200">
                <a:solidFill>
                  <a:schemeClr val="tx1"/>
                </a:solidFill>
                <a:latin typeface="Arial" charset="0"/>
                <a:ea typeface="ヒラギノ角ゴ Pro W3" charset="-128"/>
                <a:cs typeface="+mn-cs"/>
              </a:defRPr>
            </a:lvl9pPr>
          </a:lstStyle>
          <a:p>
            <a:pPr algn="r">
              <a:defRPr/>
            </a:pPr>
            <a:fld id="{A3F23F5E-068F-4002-9B96-8F70B8678583}" type="slidenum">
              <a:rPr lang="en-US" sz="1000" smtClean="0">
                <a:solidFill>
                  <a:schemeClr val="bg1"/>
                </a:solidFill>
              </a:rPr>
              <a:pPr algn="r">
                <a:defRPr/>
              </a:pPr>
              <a:t>‹#›</a:t>
            </a:fld>
            <a:endParaRPr lang="en-US">
              <a:solidFill>
                <a:schemeClr val="bg1"/>
              </a:solidFill>
            </a:endParaRPr>
          </a:p>
        </p:txBody>
      </p:sp>
      <p:sp>
        <p:nvSpPr>
          <p:cNvPr id="2" name="Title 1"/>
          <p:cNvSpPr>
            <a:spLocks noGrp="1"/>
          </p:cNvSpPr>
          <p:nvPr>
            <p:ph type="title"/>
          </p:nvPr>
        </p:nvSpPr>
        <p:spPr>
          <a:xfrm>
            <a:off x="609600" y="293466"/>
            <a:ext cx="11582400" cy="1143000"/>
          </a:xfrm>
          <a:noFill/>
        </p:spPr>
        <p:txBody>
          <a:bodyPr/>
          <a:lstStyle>
            <a:lvl1pPr algn="l">
              <a:defRPr sz="4400" b="1">
                <a:solidFill>
                  <a:srgbClr val="33C4F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609600" y="1752600"/>
            <a:ext cx="10972800" cy="4343400"/>
          </a:xfrm>
        </p:spPr>
        <p:txBody>
          <a:bodyPr/>
          <a:lstStyle>
            <a:lvl1pPr marL="0" indent="0" algn="l">
              <a:defRPr sz="3200" b="0">
                <a:solidFill>
                  <a:schemeClr val="tx1"/>
                </a:solidFill>
                <a:latin typeface="Arial" panose="020B0604020202020204" pitchFamily="34" charset="0"/>
                <a:cs typeface="Arial" panose="020B0604020202020204" pitchFamily="34" charset="0"/>
              </a:defRPr>
            </a:lvl1pPr>
            <a:lvl2pPr marL="0" indent="0" algn="l">
              <a:defRPr sz="3200" b="0">
                <a:latin typeface="Arial" panose="020B0604020202020204" pitchFamily="34" charset="0"/>
                <a:cs typeface="Arial" panose="020B0604020202020204" pitchFamily="34" charset="0"/>
              </a:defRPr>
            </a:lvl2pPr>
            <a:lvl3pPr marL="0" indent="0" algn="l">
              <a:defRPr sz="3200" b="0">
                <a:latin typeface="Arial" panose="020B0604020202020204" pitchFamily="34" charset="0"/>
                <a:cs typeface="Arial" panose="020B0604020202020204" pitchFamily="34" charset="0"/>
              </a:defRPr>
            </a:lvl3pPr>
            <a:lvl4pPr marL="0" indent="0" algn="l">
              <a:defRPr sz="3200" b="0">
                <a:latin typeface="Arial" panose="020B0604020202020204" pitchFamily="34" charset="0"/>
                <a:cs typeface="Arial" panose="020B0604020202020204" pitchFamily="34" charset="0"/>
              </a:defRPr>
            </a:lvl4pPr>
            <a:lvl5pPr marL="0" indent="0" algn="l">
              <a:defRPr sz="3200" b="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374C574C-A795-C3EF-837F-EFA9071BFB1F}"/>
              </a:ext>
            </a:extLst>
          </p:cNvPr>
          <p:cNvSpPr txBox="1">
            <a:spLocks noChangeArrowheads="1"/>
          </p:cNvSpPr>
          <p:nvPr userDrawn="1"/>
        </p:nvSpPr>
        <p:spPr bwMode="auto">
          <a:xfrm>
            <a:off x="609600" y="6513513"/>
            <a:ext cx="36703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bg1"/>
                </a:solidFill>
                <a:latin typeface="Arial Black" panose="020B0A04020102020204" pitchFamily="34" charset="0"/>
              </a:defRPr>
            </a:lvl1pPr>
            <a:lvl2pPr marL="742950" indent="-285750">
              <a:defRPr sz="2000">
                <a:solidFill>
                  <a:schemeClr val="bg1"/>
                </a:solidFill>
                <a:latin typeface="Arial Black" panose="020B0A04020102020204" pitchFamily="34" charset="0"/>
              </a:defRPr>
            </a:lvl2pPr>
            <a:lvl3pPr marL="1143000" indent="-228600">
              <a:defRPr sz="2000">
                <a:solidFill>
                  <a:schemeClr val="bg1"/>
                </a:solidFill>
                <a:latin typeface="Arial Black" panose="020B0A04020102020204" pitchFamily="34" charset="0"/>
              </a:defRPr>
            </a:lvl3pPr>
            <a:lvl4pPr marL="1600200" indent="-228600">
              <a:defRPr sz="2000">
                <a:solidFill>
                  <a:schemeClr val="bg1"/>
                </a:solidFill>
                <a:latin typeface="Arial Black" panose="020B0A04020102020204" pitchFamily="34" charset="0"/>
              </a:defRPr>
            </a:lvl4pPr>
            <a:lvl5pPr marL="2057400" indent="-228600">
              <a:defRPr sz="2000">
                <a:solidFill>
                  <a:schemeClr val="bg1"/>
                </a:solidFill>
                <a:latin typeface="Arial Black" panose="020B0A04020102020204" pitchFamily="34" charset="0"/>
              </a:defRPr>
            </a:lvl5pPr>
            <a:lvl6pPr marL="2514600" indent="-228600" eaLnBrk="0" fontAlgn="base" hangingPunct="0">
              <a:spcBef>
                <a:spcPct val="0"/>
              </a:spcBef>
              <a:spcAft>
                <a:spcPct val="0"/>
              </a:spcAft>
              <a:defRPr sz="2000">
                <a:solidFill>
                  <a:schemeClr val="bg1"/>
                </a:solidFill>
                <a:latin typeface="Arial Black" panose="020B0A04020102020204" pitchFamily="34" charset="0"/>
              </a:defRPr>
            </a:lvl6pPr>
            <a:lvl7pPr marL="2971800" indent="-228600" eaLnBrk="0" fontAlgn="base" hangingPunct="0">
              <a:spcBef>
                <a:spcPct val="0"/>
              </a:spcBef>
              <a:spcAft>
                <a:spcPct val="0"/>
              </a:spcAft>
              <a:defRPr sz="2000">
                <a:solidFill>
                  <a:schemeClr val="bg1"/>
                </a:solidFill>
                <a:latin typeface="Arial Black" panose="020B0A04020102020204" pitchFamily="34" charset="0"/>
              </a:defRPr>
            </a:lvl7pPr>
            <a:lvl8pPr marL="3429000" indent="-228600" eaLnBrk="0" fontAlgn="base" hangingPunct="0">
              <a:spcBef>
                <a:spcPct val="0"/>
              </a:spcBef>
              <a:spcAft>
                <a:spcPct val="0"/>
              </a:spcAft>
              <a:defRPr sz="2000">
                <a:solidFill>
                  <a:schemeClr val="bg1"/>
                </a:solidFill>
                <a:latin typeface="Arial Black" panose="020B0A04020102020204" pitchFamily="34" charset="0"/>
              </a:defRPr>
            </a:lvl8pPr>
            <a:lvl9pPr marL="3886200" indent="-228600" eaLnBrk="0" fontAlgn="base" hangingPunct="0">
              <a:spcBef>
                <a:spcPct val="0"/>
              </a:spcBef>
              <a:spcAft>
                <a:spcPct val="0"/>
              </a:spcAft>
              <a:defRPr sz="2000">
                <a:solidFill>
                  <a:schemeClr val="bg1"/>
                </a:solidFill>
                <a:latin typeface="Arial Black" panose="020B0A04020102020204" pitchFamily="34" charset="0"/>
              </a:defRPr>
            </a:lvl9pPr>
          </a:lstStyle>
          <a:p>
            <a:pPr>
              <a:defRPr/>
            </a:pPr>
            <a:r>
              <a:rPr lang="en-US" altLang="en-US" sz="1000"/>
              <a:t>Illinois Department of Labor</a:t>
            </a:r>
          </a:p>
        </p:txBody>
      </p:sp>
    </p:spTree>
    <p:extLst>
      <p:ext uri="{BB962C8B-B14F-4D97-AF65-F5344CB8AC3E}">
        <p14:creationId xmlns:p14="http://schemas.microsoft.com/office/powerpoint/2010/main" val="3181006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3238323-0ADF-4328-9564-AEB5DFD80DB6}"/>
              </a:ext>
            </a:extLst>
          </p:cNvPr>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EB776FAE-C8F8-44A1-8BC7-9EB948371459}"/>
              </a:ext>
            </a:extLst>
          </p:cNvPr>
          <p:cNvSpPr>
            <a:spLocks noGrp="1"/>
          </p:cNvSpPr>
          <p:nvPr>
            <p:ph type="ctrTitle"/>
          </p:nvPr>
        </p:nvSpPr>
        <p:spPr>
          <a:xfrm>
            <a:off x="1524000" y="1333500"/>
            <a:ext cx="9144000" cy="1790700"/>
          </a:xfrm>
        </p:spPr>
        <p:txBody>
          <a:bodyPr vert="horz" lIns="91440" tIns="0" rIns="91440" bIns="0" rtlCol="0" anchor="t" anchorCtr="0">
            <a:noAutofit/>
          </a:bodyPr>
          <a:lstStyle>
            <a:lvl1pPr>
              <a:lnSpc>
                <a:spcPct val="100000"/>
              </a:lnSpc>
              <a:defRPr lang="en-US" sz="4800" dirty="0">
                <a:solidFill>
                  <a:schemeClr val="bg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DA7900C6-1C2C-4612-8672-356C6DDFDCB1}"/>
              </a:ext>
            </a:extLst>
          </p:cNvPr>
          <p:cNvSpPr>
            <a:spLocks noGrp="1"/>
          </p:cNvSpPr>
          <p:nvPr>
            <p:ph type="subTitle" idx="1"/>
          </p:nvPr>
        </p:nvSpPr>
        <p:spPr>
          <a:xfrm>
            <a:off x="1524000" y="3128009"/>
            <a:ext cx="9144000" cy="1287675"/>
          </a:xfrm>
        </p:spPr>
        <p:txBody>
          <a:bodyPr vert="horz" lIns="91440" tIns="45720" rIns="91440" bIns="45720" rtlCol="0" anchor="t" anchorCtr="0">
            <a:noAutofit/>
          </a:bodyPr>
          <a:lstStyle>
            <a:lvl1pPr marL="0" indent="0">
              <a:buNone/>
              <a:defRPr lang="en-US" sz="2400" dirty="0">
                <a:solidFill>
                  <a:schemeClr val="bg1"/>
                </a:solidFill>
                <a:latin typeface="+mj-lt"/>
              </a:defRPr>
            </a:lvl1pPr>
          </a:lstStyle>
          <a:p>
            <a:pPr marL="228600" lvl="0" indent="-228600">
              <a:lnSpc>
                <a:spcPct val="150000"/>
              </a:lnSpc>
              <a:spcAft>
                <a:spcPts val="1200"/>
              </a:spcAft>
            </a:pPr>
            <a:r>
              <a:rPr lang="en-US"/>
              <a:t>Click to edit Master subtitle style</a:t>
            </a:r>
          </a:p>
        </p:txBody>
      </p:sp>
      <p:pic>
        <p:nvPicPr>
          <p:cNvPr id="8" name="Picture 7">
            <a:extLst>
              <a:ext uri="{FF2B5EF4-FFF2-40B4-BE49-F238E27FC236}">
                <a16:creationId xmlns:a16="http://schemas.microsoft.com/office/drawing/2014/main" id="{5274E620-B44E-41FF-8FA1-D955BD69C0B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48" r="13926" b="71478"/>
          <a:stretch/>
        </p:blipFill>
        <p:spPr>
          <a:xfrm>
            <a:off x="342899" y="4546601"/>
            <a:ext cx="11715751" cy="2025650"/>
          </a:xfrm>
          <a:prstGeom prst="rect">
            <a:avLst/>
          </a:prstGeom>
        </p:spPr>
      </p:pic>
    </p:spTree>
    <p:extLst>
      <p:ext uri="{BB962C8B-B14F-4D97-AF65-F5344CB8AC3E}">
        <p14:creationId xmlns:p14="http://schemas.microsoft.com/office/powerpoint/2010/main" val="1898028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F89203F-46EF-44A2-956A-7FF6AF93BE7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
          <a:stretch/>
        </p:blipFill>
        <p:spPr>
          <a:xfrm>
            <a:off x="269032" y="4801396"/>
            <a:ext cx="11653936" cy="1786228"/>
          </a:xfrm>
          <a:prstGeom prst="rect">
            <a:avLst/>
          </a:prstGeom>
        </p:spPr>
      </p:pic>
      <p:sp>
        <p:nvSpPr>
          <p:cNvPr id="8" name="Content Placeholder 2">
            <a:extLst>
              <a:ext uri="{FF2B5EF4-FFF2-40B4-BE49-F238E27FC236}">
                <a16:creationId xmlns:a16="http://schemas.microsoft.com/office/drawing/2014/main" id="{D1D47175-944E-463B-ABBB-06669A473913}"/>
              </a:ext>
            </a:extLst>
          </p:cNvPr>
          <p:cNvSpPr>
            <a:spLocks noGrp="1"/>
          </p:cNvSpPr>
          <p:nvPr>
            <p:ph idx="1"/>
          </p:nvPr>
        </p:nvSpPr>
        <p:spPr>
          <a:xfrm>
            <a:off x="1090862" y="1507068"/>
            <a:ext cx="3192379" cy="4669896"/>
          </a:xfrm>
        </p:spPr>
        <p:txBody>
          <a:bodyPr anchor="ctr"/>
          <a:lstStyle>
            <a:lvl1pPr marL="0" indent="0" algn="l">
              <a:lnSpc>
                <a:spcPct val="150000"/>
              </a:lnSpc>
              <a:spcAft>
                <a:spcPts val="1200"/>
              </a:spcAft>
              <a:buSzPct val="25000"/>
              <a:buFont typeface="Segoe UI" panose="020B0502040204020203" pitchFamily="34" charset="0"/>
              <a:buChar char=" "/>
              <a:defRPr sz="1200"/>
            </a:lvl1pPr>
            <a:lvl2pPr marL="401638" indent="7938" algn="l">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A40725B0-0DB7-41CE-9C4C-39E8D0F6325E}"/>
              </a:ext>
            </a:extLst>
          </p:cNvPr>
          <p:cNvSpPr>
            <a:spLocks noGrp="1"/>
          </p:cNvSpPr>
          <p:nvPr>
            <p:ph idx="13"/>
          </p:nvPr>
        </p:nvSpPr>
        <p:spPr>
          <a:xfrm>
            <a:off x="4395537" y="1507068"/>
            <a:ext cx="7143905" cy="4669896"/>
          </a:xfrm>
        </p:spPr>
        <p:txBody>
          <a:bodyPr anchor="ctr"/>
          <a:lstStyle>
            <a:lvl1pPr marL="0" indent="0">
              <a:spcAft>
                <a:spcPts val="1200"/>
              </a:spcAft>
              <a:buSzPct val="25000"/>
              <a:buFont typeface="Segoe UI" panose="020B0502040204020203" pitchFamily="34" charset="0"/>
              <a:buChar char=" "/>
              <a:defRPr sz="1200"/>
            </a:lvl1pPr>
            <a:lvl2pPr marL="401638" indent="7938">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11" name="Title 10">
            <a:extLst>
              <a:ext uri="{FF2B5EF4-FFF2-40B4-BE49-F238E27FC236}">
                <a16:creationId xmlns:a16="http://schemas.microsoft.com/office/drawing/2014/main" id="{F9E63483-559C-4A6F-B04F-D6C56A3CC09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9581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952410-7782-4BE8-A188-9A8DEA3F5694}" type="datetimeFigureOut">
              <a:rPr lang="en-US" smtClean="0"/>
              <a:t>10/6/2026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13A494-EBD1-4A4B-B3C1-36A2234B2E04}" type="slidenum">
              <a:rPr lang="en-US" smtClean="0"/>
              <a:t>‹#›</a:t>
            </a:fld>
            <a:endParaRPr lang="en-US"/>
          </a:p>
        </p:txBody>
      </p:sp>
    </p:spTree>
    <p:extLst>
      <p:ext uri="{BB962C8B-B14F-4D97-AF65-F5344CB8AC3E}">
        <p14:creationId xmlns:p14="http://schemas.microsoft.com/office/powerpoint/2010/main" val="4198947422"/>
      </p:ext>
    </p:extLst>
  </p:cSld>
  <p:clrMap bg1="lt1" tx1="dk1" bg2="lt2" tx2="dk2" accent1="accent1" accent2="accent2" accent3="accent3" accent4="accent4" accent5="accent5" accent6="accent6" hlink="hlink" folHlink="folHlink"/>
  <p:sldLayoutIdLst>
    <p:sldLayoutId id="2147483682" r:id="rId1"/>
    <p:sldLayoutId id="2147483662" r:id="rId2"/>
    <p:sldLayoutId id="2147483683" r:id="rId3"/>
    <p:sldLayoutId id="2147483674" r:id="rId4"/>
    <p:sldLayoutId id="2147483675" r:id="rId5"/>
    <p:sldLayoutId id="2147483663" r:id="rId6"/>
    <p:sldLayoutId id="2147483684" r:id="rId7"/>
    <p:sldLayoutId id="2147483686" r:id="rId8"/>
  </p:sldLayoutIdLst>
  <p:txStyles>
    <p:titleStyle>
      <a:lvl1pPr algn="l" defTabSz="914400" rtl="0" eaLnBrk="1" latinLnBrk="0" hangingPunct="1">
        <a:lnSpc>
          <a:spcPct val="90000"/>
        </a:lnSpc>
        <a:spcBef>
          <a:spcPct val="0"/>
        </a:spcBef>
        <a:buNone/>
        <a:defRPr sz="4400" kern="1200" baseline="0">
          <a:solidFill>
            <a:srgbClr val="FFC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C0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mailto:DOL.EPRC@illinois.gov" TargetMode="Externa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linkedin.com/pulse/edpb-announces-290000-individual-complaints-received-data-mcnabb" TargetMode="External"/><Relationship Id="rId7" Type="http://schemas.openxmlformats.org/officeDocument/2006/relationships/hyperlink" Target="https://www.vectorstock.com/royalty-free-vector/assess-pay-data-concept-icon-vector-45965483" TargetMode="External"/><Relationship Id="rId2" Type="http://schemas.openxmlformats.org/officeDocument/2006/relationships/image" Target="../media/image12.jpeg"/><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hyperlink" Target="https://calmatters.org/economy/2022/12/california-pay-transparency-law/" TargetMode="Externa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pngall.com/statistics-png/download/78447"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5" Type="http://schemas.openxmlformats.org/officeDocument/2006/relationships/image" Target="../media/image20.png"/><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7.png"/><Relationship Id="rId1" Type="http://schemas.openxmlformats.org/officeDocument/2006/relationships/slideLayout" Target="../slideLayouts/slideLayout4.xml"/><Relationship Id="rId5" Type="http://schemas.microsoft.com/office/2007/relationships/hdphoto" Target="../media/hdphoto4.wdp"/><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31.png"/><Relationship Id="rId4" Type="http://schemas.microsoft.com/office/2007/relationships/hdphoto" Target="../media/hdphoto5.wdp"/></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Layout" Target="../slideLayouts/slideLayout4.xml"/><Relationship Id="rId5" Type="http://schemas.microsoft.com/office/2007/relationships/hdphoto" Target="../media/hdphoto6.wdp"/><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36.png"/><Relationship Id="rId5" Type="http://schemas.microsoft.com/office/2007/relationships/hdphoto" Target="../media/hdphoto7.wdp"/><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 Id="rId5" Type="http://schemas.openxmlformats.org/officeDocument/2006/relationships/image" Target="../media/image39.png"/><Relationship Id="rId4" Type="http://schemas.microsoft.com/office/2007/relationships/hdphoto" Target="../media/hdphoto8.wdp"/></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Layout" Target="../slideLayouts/slideLayout4.xml"/><Relationship Id="rId6" Type="http://schemas.openxmlformats.org/officeDocument/2006/relationships/image" Target="../media/image36.png"/><Relationship Id="rId5" Type="http://schemas.microsoft.com/office/2007/relationships/hdphoto" Target="../media/hdphoto9.wdp"/><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 Id="rId6" Type="http://schemas.microsoft.com/office/2007/relationships/hdphoto" Target="../media/hdphoto10.wdp"/><Relationship Id="rId5" Type="http://schemas.openxmlformats.org/officeDocument/2006/relationships/image" Target="../media/image44.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7.png"/><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7.emf"/><Relationship Id="rId3" Type="http://schemas.openxmlformats.org/officeDocument/2006/relationships/image" Target="../media/image50.png"/><Relationship Id="rId7" Type="http://schemas.openxmlformats.org/officeDocument/2006/relationships/image" Target="../media/image52.emf"/><Relationship Id="rId12" Type="http://schemas.openxmlformats.org/officeDocument/2006/relationships/image" Target="../media/image5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oleObject" Target="../embeddings/oleObject2.bin"/><Relationship Id="rId11" Type="http://schemas.openxmlformats.org/officeDocument/2006/relationships/image" Target="../media/image55.png"/><Relationship Id="rId5" Type="http://schemas.openxmlformats.org/officeDocument/2006/relationships/image" Target="../media/image51.emf"/><Relationship Id="rId15" Type="http://schemas.openxmlformats.org/officeDocument/2006/relationships/image" Target="../media/image59.emf"/><Relationship Id="rId10" Type="http://schemas.openxmlformats.org/officeDocument/2006/relationships/image" Target="../media/image54.png"/><Relationship Id="rId4" Type="http://schemas.openxmlformats.org/officeDocument/2006/relationships/oleObject" Target="../embeddings/oleObject1.bin"/><Relationship Id="rId9" Type="http://schemas.openxmlformats.org/officeDocument/2006/relationships/image" Target="../media/image53.emf"/><Relationship Id="rId14" Type="http://schemas.openxmlformats.org/officeDocument/2006/relationships/image" Target="../media/image58.e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60.png"/><Relationship Id="rId1" Type="http://schemas.openxmlformats.org/officeDocument/2006/relationships/slideLayout" Target="../slideLayouts/slideLayout3.xml"/><Relationship Id="rId5" Type="http://schemas.openxmlformats.org/officeDocument/2006/relationships/image" Target="../media/image62.emf"/><Relationship Id="rId4" Type="http://schemas.openxmlformats.org/officeDocument/2006/relationships/image" Target="../media/image61.emf"/></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xml"/><Relationship Id="rId4" Type="http://schemas.openxmlformats.org/officeDocument/2006/relationships/image" Target="../media/image65.png"/></Relationships>
</file>

<file path=ppt/slides/_rels/slide3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73.png"/><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mailto:DOL@EPRC@illinois.gov"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72C03-63AA-A470-8E25-66FE0E7C6239}"/>
              </a:ext>
            </a:extLst>
          </p:cNvPr>
          <p:cNvSpPr>
            <a:spLocks noGrp="1"/>
          </p:cNvSpPr>
          <p:nvPr>
            <p:ph type="ctrTitle"/>
          </p:nvPr>
        </p:nvSpPr>
        <p:spPr>
          <a:xfrm>
            <a:off x="120317" y="3429000"/>
            <a:ext cx="12071683" cy="2197100"/>
          </a:xfrm>
        </p:spPr>
        <p:txBody>
          <a:bodyPr/>
          <a:lstStyle/>
          <a:p>
            <a:pPr indent="6689725"/>
            <a:br>
              <a:rPr lang="en-US" b="0" i="0" dirty="0">
                <a:solidFill>
                  <a:srgbClr val="000000"/>
                </a:solidFill>
                <a:effectLst/>
                <a:latin typeface="Segoe UI" panose="020B0502040204020203" pitchFamily="34" charset="0"/>
              </a:rPr>
            </a:br>
            <a:r>
              <a:rPr lang="en-US" sz="4800" i="0" dirty="0">
                <a:solidFill>
                  <a:srgbClr val="00B0F0"/>
                </a:solidFill>
                <a:effectLst/>
                <a:latin typeface="Georgia" panose="02040502050405020303" pitchFamily="18" charset="0"/>
              </a:rPr>
              <a:t>Equal Pay Registration Certification</a:t>
            </a:r>
            <a:br>
              <a:rPr lang="en-US" dirty="0">
                <a:solidFill>
                  <a:srgbClr val="FEBC10"/>
                </a:solidFill>
                <a:latin typeface="Georgia" panose="02040502050405020303" pitchFamily="18" charset="0"/>
              </a:rPr>
            </a:br>
            <a:r>
              <a:rPr lang="en-US" sz="4800" dirty="0">
                <a:solidFill>
                  <a:srgbClr val="FEBC10"/>
                </a:solidFill>
                <a:latin typeface="Georgia" panose="02040502050405020303" pitchFamily="18" charset="0"/>
                <a:cs typeface="Segoe UI" panose="020B0502040204020203" pitchFamily="34" charset="0"/>
              </a:rPr>
              <a:t>Updates</a:t>
            </a:r>
            <a:br>
              <a:rPr lang="en-US" sz="2800" i="1" dirty="0">
                <a:solidFill>
                  <a:srgbClr val="FEBC10"/>
                </a:solidFill>
                <a:latin typeface="Georgia" panose="02040502050405020303" pitchFamily="18" charset="0"/>
              </a:rPr>
            </a:br>
            <a:br>
              <a:rPr lang="en-US" sz="2800" b="1" dirty="0">
                <a:solidFill>
                  <a:schemeClr val="tx1"/>
                </a:solidFill>
                <a:latin typeface="Georgia" panose="02040502050405020303" pitchFamily="18" charset="0"/>
              </a:rPr>
            </a:br>
            <a:br>
              <a:rPr lang="en-US" sz="2800" b="1" i="1" u="none" strike="noStrike" dirty="0">
                <a:solidFill>
                  <a:srgbClr val="FEBC10"/>
                </a:solidFill>
                <a:effectLst/>
                <a:latin typeface="Georgia" panose="02040502050405020303" pitchFamily="18" charset="0"/>
              </a:rPr>
            </a:br>
            <a:r>
              <a:rPr lang="en-US" sz="2800" b="1" i="1" u="none" strike="noStrike" dirty="0">
                <a:solidFill>
                  <a:srgbClr val="FEBC10"/>
                </a:solidFill>
                <a:effectLst/>
                <a:latin typeface="Georgia" panose="02040502050405020303" pitchFamily="18" charset="0"/>
              </a:rPr>
              <a:t>					</a:t>
            </a:r>
            <a:r>
              <a:rPr lang="en-US" b="0" i="0" dirty="0">
                <a:solidFill>
                  <a:srgbClr val="000000"/>
                </a:solidFill>
                <a:effectLst/>
                <a:latin typeface="Georgia" panose="02040502050405020303" pitchFamily="18" charset="0"/>
              </a:rPr>
              <a:t>​ 			</a:t>
            </a:r>
            <a:endParaRPr lang="en-US" sz="3200" dirty="0">
              <a:solidFill>
                <a:srgbClr val="00B0F0"/>
              </a:solidFill>
              <a:latin typeface="Georgia" panose="02040502050405020303" pitchFamily="18" charset="0"/>
            </a:endParaRPr>
          </a:p>
        </p:txBody>
      </p:sp>
      <p:pic>
        <p:nvPicPr>
          <p:cNvPr id="4" name="Picture 3">
            <a:extLst>
              <a:ext uri="{FF2B5EF4-FFF2-40B4-BE49-F238E27FC236}">
                <a16:creationId xmlns:a16="http://schemas.microsoft.com/office/drawing/2014/main" id="{9EA1C16C-DE96-20D1-0618-D38187B377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5250959"/>
            <a:ext cx="1375711" cy="1367522"/>
          </a:xfrm>
          <a:prstGeom prst="rect">
            <a:avLst/>
          </a:prstGeom>
        </p:spPr>
      </p:pic>
      <p:pic>
        <p:nvPicPr>
          <p:cNvPr id="6" name="Picture 5" descr="Logo&#10;&#10;Description automatically generated">
            <a:extLst>
              <a:ext uri="{FF2B5EF4-FFF2-40B4-BE49-F238E27FC236}">
                <a16:creationId xmlns:a16="http://schemas.microsoft.com/office/drawing/2014/main" id="{40383A94-4388-CA93-2B5A-8F7F1265BA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9355" y="5250959"/>
            <a:ext cx="1375710" cy="1375710"/>
          </a:xfrm>
          <a:prstGeom prst="rect">
            <a:avLst/>
          </a:prstGeom>
        </p:spPr>
      </p:pic>
      <p:sp>
        <p:nvSpPr>
          <p:cNvPr id="3" name="TextBox 2">
            <a:extLst>
              <a:ext uri="{FF2B5EF4-FFF2-40B4-BE49-F238E27FC236}">
                <a16:creationId xmlns:a16="http://schemas.microsoft.com/office/drawing/2014/main" id="{9186BBD4-AEDA-3C1C-3DC5-FA18B84947E8}"/>
              </a:ext>
            </a:extLst>
          </p:cNvPr>
          <p:cNvSpPr txBox="1"/>
          <p:nvPr/>
        </p:nvSpPr>
        <p:spPr>
          <a:xfrm>
            <a:off x="7708900" y="5003800"/>
            <a:ext cx="4310029" cy="1877437"/>
          </a:xfrm>
          <a:prstGeom prst="rect">
            <a:avLst/>
          </a:prstGeom>
          <a:noFill/>
        </p:spPr>
        <p:txBody>
          <a:bodyPr wrap="square" rtlCol="0">
            <a:spAutoFit/>
          </a:bodyPr>
          <a:lstStyle/>
          <a:p>
            <a:r>
              <a:rPr lang="en-US" sz="3200" dirty="0">
                <a:solidFill>
                  <a:srgbClr val="00B0F0"/>
                </a:solidFill>
                <a:latin typeface="Georgia" panose="02040502050405020303" pitchFamily="18" charset="0"/>
              </a:rPr>
              <a:t>October 2026</a:t>
            </a:r>
          </a:p>
          <a:p>
            <a:endParaRPr lang="en-US" sz="2400" dirty="0">
              <a:solidFill>
                <a:srgbClr val="00B0F0"/>
              </a:solidFill>
              <a:latin typeface="Georgia" panose="02040502050405020303" pitchFamily="18" charset="0"/>
            </a:endParaRPr>
          </a:p>
          <a:p>
            <a:endParaRPr lang="en-US" sz="2000" dirty="0">
              <a:solidFill>
                <a:srgbClr val="00B0F0"/>
              </a:solidFill>
              <a:latin typeface="Georgia" panose="02040502050405020303" pitchFamily="18" charset="0"/>
            </a:endParaRPr>
          </a:p>
          <a:p>
            <a:r>
              <a:rPr lang="en-US" dirty="0">
                <a:solidFill>
                  <a:srgbClr val="00B0F0"/>
                </a:solidFill>
                <a:latin typeface="Georgia" panose="02040502050405020303" pitchFamily="18" charset="0"/>
                <a:hlinkClick r:id="rId5">
                  <a:extLst>
                    <a:ext uri="{A12FA001-AC4F-418D-AE19-62706E023703}">
                      <ahyp:hlinkClr xmlns:ahyp="http://schemas.microsoft.com/office/drawing/2018/hyperlinkcolor" val="tx"/>
                    </a:ext>
                  </a:extLst>
                </a:hlinkClick>
              </a:rPr>
              <a:t>DOL.EPRC@illinois.gov</a:t>
            </a:r>
            <a:endParaRPr lang="en-US" dirty="0">
              <a:solidFill>
                <a:srgbClr val="00B0F0"/>
              </a:solidFill>
              <a:latin typeface="Georgia" panose="02040502050405020303" pitchFamily="18" charset="0"/>
            </a:endParaRPr>
          </a:p>
          <a:p>
            <a:r>
              <a:rPr lang="en-US" dirty="0">
                <a:solidFill>
                  <a:srgbClr val="00B0F0"/>
                </a:solidFill>
                <a:latin typeface="Georgia" panose="02040502050405020303" pitchFamily="18" charset="0"/>
              </a:rPr>
              <a:t>Hotline Phone 312-793-6797</a:t>
            </a:r>
          </a:p>
        </p:txBody>
      </p:sp>
    </p:spTree>
    <p:extLst>
      <p:ext uri="{BB962C8B-B14F-4D97-AF65-F5344CB8AC3E}">
        <p14:creationId xmlns:p14="http://schemas.microsoft.com/office/powerpoint/2010/main" val="103515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FA79-CAED-D3B2-A2C0-47BE7BADC228}"/>
              </a:ext>
            </a:extLst>
          </p:cNvPr>
          <p:cNvSpPr>
            <a:spLocks noGrp="1"/>
          </p:cNvSpPr>
          <p:nvPr>
            <p:ph type="title"/>
          </p:nvPr>
        </p:nvSpPr>
        <p:spPr/>
        <p:txBody>
          <a:bodyPr/>
          <a:lstStyle/>
          <a:p>
            <a:r>
              <a:rPr lang="en-US" dirty="0">
                <a:solidFill>
                  <a:srgbClr val="33C4F1"/>
                </a:solidFill>
                <a:latin typeface="+mj-lt"/>
              </a:rPr>
              <a:t>About Illinois Department of Labor</a:t>
            </a:r>
          </a:p>
        </p:txBody>
      </p:sp>
      <p:sp>
        <p:nvSpPr>
          <p:cNvPr id="3" name="Content Placeholder 2">
            <a:extLst>
              <a:ext uri="{FF2B5EF4-FFF2-40B4-BE49-F238E27FC236}">
                <a16:creationId xmlns:a16="http://schemas.microsoft.com/office/drawing/2014/main" id="{199C5E8B-5619-D8A8-F0CE-D1E24DAEB408}"/>
              </a:ext>
            </a:extLst>
          </p:cNvPr>
          <p:cNvSpPr>
            <a:spLocks noGrp="1"/>
          </p:cNvSpPr>
          <p:nvPr>
            <p:ph idx="1"/>
          </p:nvPr>
        </p:nvSpPr>
        <p:spPr>
          <a:xfrm>
            <a:off x="346842" y="1770117"/>
            <a:ext cx="11235558" cy="4490983"/>
          </a:xfrm>
        </p:spPr>
        <p:txBody>
          <a:bodyPr vert="horz" lIns="91440" tIns="45720" rIns="91440" bIns="45720" rtlCol="0" anchor="t">
            <a:normAutofit fontScale="77500" lnSpcReduction="20000"/>
          </a:bodyPr>
          <a:lstStyle/>
          <a:p>
            <a:pPr algn="l" rtl="0" fontAlgn="base">
              <a:lnSpc>
                <a:spcPct val="120000"/>
              </a:lnSpc>
              <a:buClr>
                <a:srgbClr val="33C4F1"/>
              </a:buClr>
              <a:buFont typeface="Wingdings" panose="05000000000000000000" pitchFamily="2" charset="2"/>
              <a:buChar char="v"/>
            </a:pPr>
            <a:r>
              <a:rPr lang="en-US" b="0" i="0" u="none" strike="noStrike" dirty="0">
                <a:effectLst/>
                <a:latin typeface="+mn-lt"/>
                <a:cs typeface="Arial"/>
              </a:rPr>
              <a:t>Charged with enforcing laws protecting workers’ rights on the job.</a:t>
            </a:r>
            <a:r>
              <a:rPr lang="en-US" b="0" i="0" dirty="0">
                <a:effectLst/>
                <a:latin typeface="+mn-lt"/>
                <a:cs typeface="Arial"/>
              </a:rPr>
              <a:t>​</a:t>
            </a:r>
            <a:endParaRPr lang="en-US" dirty="0">
              <a:latin typeface="+mn-lt"/>
            </a:endParaRPr>
          </a:p>
          <a:p>
            <a:pPr fontAlgn="base">
              <a:lnSpc>
                <a:spcPct val="120000"/>
              </a:lnSpc>
              <a:buClr>
                <a:srgbClr val="33C4F1"/>
              </a:buClr>
              <a:buFont typeface="Wingdings" panose="05000000000000000000" pitchFamily="2" charset="2"/>
              <a:buChar char="v"/>
            </a:pPr>
            <a:r>
              <a:rPr lang="en-US" dirty="0">
                <a:latin typeface="+mn-lt"/>
                <a:cs typeface="Arial"/>
              </a:rPr>
              <a:t>With offices in Chicago, Springfield, and Marion, IDOL enforces</a:t>
            </a:r>
            <a:r>
              <a:rPr lang="en-US" b="0" i="0" u="none" strike="noStrike" dirty="0">
                <a:effectLst/>
                <a:latin typeface="+mn-lt"/>
                <a:cs typeface="Arial"/>
              </a:rPr>
              <a:t> about 30 different workplace protections and safety standards. </a:t>
            </a:r>
            <a:r>
              <a:rPr lang="en-US" b="0" i="0" dirty="0">
                <a:effectLst/>
                <a:latin typeface="+mn-lt"/>
                <a:cs typeface="Arial"/>
              </a:rPr>
              <a:t>​</a:t>
            </a:r>
          </a:p>
          <a:p>
            <a:pPr>
              <a:lnSpc>
                <a:spcPct val="120000"/>
              </a:lnSpc>
              <a:buClr>
                <a:srgbClr val="33C4F1"/>
              </a:buClr>
              <a:buFont typeface="Wingdings" panose="05000000000000000000" pitchFamily="2" charset="2"/>
              <a:buChar char="v"/>
            </a:pPr>
            <a:r>
              <a:rPr lang="en-US" dirty="0">
                <a:latin typeface="+mn-lt"/>
                <a:cs typeface="Arial"/>
              </a:rPr>
              <a:t>One of the laws IDOL enforces is the Illinois Equal Pay Act of 2003 ("IL EPA"), which prohibits employers from paying people differently based on sex or race (African-American) for doing the same or substantially similar work in the same county.</a:t>
            </a:r>
          </a:p>
          <a:p>
            <a:pPr marL="0" indent="0">
              <a:lnSpc>
                <a:spcPct val="120000"/>
              </a:lnSpc>
              <a:buClr>
                <a:srgbClr val="33C4F1"/>
              </a:buClr>
              <a:buNone/>
            </a:pPr>
            <a:endParaRPr lang="en-US" dirty="0">
              <a:latin typeface="+mn-lt"/>
              <a:cs typeface="Arial"/>
            </a:endParaRPr>
          </a:p>
          <a:p>
            <a:pPr>
              <a:lnSpc>
                <a:spcPct val="120000"/>
              </a:lnSpc>
              <a:spcBef>
                <a:spcPts val="0"/>
              </a:spcBef>
              <a:buClr>
                <a:srgbClr val="33C4F1"/>
              </a:buClr>
              <a:buFont typeface="Wingdings" panose="05000000000000000000" pitchFamily="2" charset="2"/>
              <a:buChar char="v"/>
            </a:pPr>
            <a:r>
              <a:rPr lang="en-US" sz="3000" dirty="0">
                <a:latin typeface="+mn-lt"/>
                <a:cs typeface="Arial"/>
              </a:rPr>
              <a:t>IDOL cannot provide legal advice. Employers should consult their legal counsel to determine their duties under the law.</a:t>
            </a:r>
            <a:endParaRPr lang="en-US" sz="3000" b="0" i="0" dirty="0">
              <a:effectLst/>
              <a:latin typeface="+mn-lt"/>
            </a:endParaRPr>
          </a:p>
        </p:txBody>
      </p:sp>
    </p:spTree>
    <p:extLst>
      <p:ext uri="{BB962C8B-B14F-4D97-AF65-F5344CB8AC3E}">
        <p14:creationId xmlns:p14="http://schemas.microsoft.com/office/powerpoint/2010/main" val="105463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B97F9-859E-DBBB-D816-565E55980B96}"/>
              </a:ext>
            </a:extLst>
          </p:cNvPr>
          <p:cNvSpPr>
            <a:spLocks noGrp="1"/>
          </p:cNvSpPr>
          <p:nvPr>
            <p:ph type="title"/>
          </p:nvPr>
        </p:nvSpPr>
        <p:spPr>
          <a:xfrm>
            <a:off x="3464" y="293466"/>
            <a:ext cx="12188536" cy="1143000"/>
          </a:xfrm>
        </p:spPr>
        <p:txBody>
          <a:bodyPr/>
          <a:lstStyle/>
          <a:p>
            <a:r>
              <a:rPr lang="en-US" dirty="0">
                <a:latin typeface="+mj-lt"/>
              </a:rPr>
              <a:t>Illinois Equal Pay Act Programs</a:t>
            </a:r>
          </a:p>
        </p:txBody>
      </p:sp>
      <p:sp>
        <p:nvSpPr>
          <p:cNvPr id="3" name="Content Placeholder 2">
            <a:extLst>
              <a:ext uri="{FF2B5EF4-FFF2-40B4-BE49-F238E27FC236}">
                <a16:creationId xmlns:a16="http://schemas.microsoft.com/office/drawing/2014/main" id="{1A3A74B6-D45A-FAA3-7322-C72A00377F15}"/>
              </a:ext>
            </a:extLst>
          </p:cNvPr>
          <p:cNvSpPr>
            <a:spLocks noGrp="1"/>
          </p:cNvSpPr>
          <p:nvPr>
            <p:ph idx="1"/>
          </p:nvPr>
        </p:nvSpPr>
        <p:spPr>
          <a:xfrm>
            <a:off x="1923240" y="1436466"/>
            <a:ext cx="10167160" cy="5055774"/>
          </a:xfrm>
        </p:spPr>
        <p:txBody>
          <a:bodyPr>
            <a:normAutofit fontScale="55000" lnSpcReduction="20000"/>
          </a:bodyPr>
          <a:lstStyle/>
          <a:p>
            <a:pPr>
              <a:lnSpc>
                <a:spcPct val="120000"/>
              </a:lnSpc>
              <a:buClr>
                <a:schemeClr val="accent1"/>
              </a:buClr>
              <a:buFont typeface="Wingdings" panose="020B0604020202020204" pitchFamily="34" charset="0"/>
              <a:buChar char="v"/>
            </a:pPr>
            <a:r>
              <a:rPr lang="en-US" b="1" dirty="0">
                <a:latin typeface="+mn-lt"/>
                <a:cs typeface="Segoe UI"/>
              </a:rPr>
              <a:t>Individual action </a:t>
            </a:r>
            <a:r>
              <a:rPr lang="en-US" dirty="0">
                <a:latin typeface="+mn-lt"/>
                <a:cs typeface="Segoe UI"/>
              </a:rPr>
              <a:t>(2003): </a:t>
            </a:r>
          </a:p>
          <a:p>
            <a:pPr marL="914400" indent="-517525">
              <a:lnSpc>
                <a:spcPct val="120000"/>
              </a:lnSpc>
              <a:spcBef>
                <a:spcPts val="600"/>
              </a:spcBef>
              <a:buClr>
                <a:schemeClr val="accent1"/>
              </a:buClr>
              <a:buFont typeface="Wingdings" panose="05000000000000000000" pitchFamily="2" charset="2"/>
              <a:buChar char="Ø"/>
            </a:pPr>
            <a:r>
              <a:rPr lang="en-US" dirty="0">
                <a:latin typeface="+mn-lt"/>
                <a:cs typeface="Segoe UI"/>
              </a:rPr>
              <a:t>Complaints about pay disparities due to gender, request for job applicant salary history, ban on discussing pay, and intimidation/interference with - or retaliation for - asserting equal-pay rights. </a:t>
            </a:r>
          </a:p>
          <a:p>
            <a:pPr marL="914400" indent="-517525">
              <a:lnSpc>
                <a:spcPct val="120000"/>
              </a:lnSpc>
              <a:spcBef>
                <a:spcPts val="600"/>
              </a:spcBef>
              <a:buClr>
                <a:schemeClr val="accent1"/>
              </a:buClr>
              <a:buFont typeface="Wingdings" panose="05000000000000000000" pitchFamily="2" charset="2"/>
              <a:buChar char="Ø"/>
            </a:pPr>
            <a:r>
              <a:rPr lang="en-US" dirty="0">
                <a:latin typeface="+mn-lt"/>
                <a:cs typeface="Segoe UI"/>
              </a:rPr>
              <a:t>Complaints about pay disparities based on African-American race (2019).</a:t>
            </a:r>
          </a:p>
          <a:p>
            <a:pPr marL="914400" indent="-517525">
              <a:lnSpc>
                <a:spcPct val="120000"/>
              </a:lnSpc>
              <a:spcBef>
                <a:spcPts val="600"/>
              </a:spcBef>
              <a:spcAft>
                <a:spcPts val="600"/>
              </a:spcAft>
              <a:buClr>
                <a:schemeClr val="accent1"/>
              </a:buClr>
              <a:buFont typeface="Wingdings" panose="05000000000000000000" pitchFamily="2" charset="2"/>
              <a:buChar char="Ø"/>
            </a:pPr>
            <a:r>
              <a:rPr lang="en-US" dirty="0">
                <a:latin typeface="+mn-lt"/>
                <a:cs typeface="Segoe UI"/>
              </a:rPr>
              <a:t>Ban on asking applicants about salary history (2019).</a:t>
            </a:r>
          </a:p>
          <a:p>
            <a:pPr>
              <a:lnSpc>
                <a:spcPct val="120000"/>
              </a:lnSpc>
              <a:buClr>
                <a:schemeClr val="accent1"/>
              </a:buClr>
              <a:buFont typeface="Wingdings" panose="020B0604020202020204" pitchFamily="34" charset="0"/>
              <a:buChar char="v"/>
            </a:pPr>
            <a:r>
              <a:rPr lang="en-US" b="1" dirty="0">
                <a:latin typeface="+mn-lt"/>
                <a:cs typeface="Segoe UI"/>
              </a:rPr>
              <a:t>Comprehensive view </a:t>
            </a:r>
            <a:r>
              <a:rPr lang="en-US" dirty="0">
                <a:latin typeface="+mn-lt"/>
                <a:cs typeface="Segoe UI"/>
              </a:rPr>
              <a:t>(2022):</a:t>
            </a:r>
          </a:p>
          <a:p>
            <a:pPr marL="914400" lvl="1" indent="-457200">
              <a:lnSpc>
                <a:spcPct val="120000"/>
              </a:lnSpc>
              <a:spcBef>
                <a:spcPts val="600"/>
              </a:spcBef>
              <a:spcAft>
                <a:spcPts val="600"/>
              </a:spcAft>
              <a:buClr>
                <a:schemeClr val="accent1"/>
              </a:buClr>
              <a:buFont typeface="Wingdings" panose="05000000000000000000" pitchFamily="2" charset="2"/>
              <a:buChar char="Ø"/>
            </a:pPr>
            <a:r>
              <a:rPr lang="en-US" dirty="0">
                <a:latin typeface="+mn-lt"/>
                <a:cs typeface="Segoe UI"/>
              </a:rPr>
              <a:t>Equal Pay Registration Certificate (“EPRC”) pay data reporting, mandatory 3/2024.</a:t>
            </a:r>
          </a:p>
          <a:p>
            <a:pPr marL="914400" lvl="2" indent="-457200">
              <a:lnSpc>
                <a:spcPct val="120000"/>
              </a:lnSpc>
              <a:spcBef>
                <a:spcPts val="600"/>
              </a:spcBef>
              <a:spcAft>
                <a:spcPts val="600"/>
              </a:spcAft>
              <a:buClr>
                <a:schemeClr val="accent1"/>
              </a:buClr>
              <a:buFont typeface="Wingdings" panose="05000000000000000000" pitchFamily="2" charset="2"/>
              <a:buChar char="Ø"/>
            </a:pPr>
            <a:r>
              <a:rPr lang="en-US" dirty="0">
                <a:latin typeface="+mn-lt"/>
                <a:cs typeface="Segoe UI"/>
              </a:rPr>
              <a:t>Private businesses with 100+ employees in Illinois must submit application to obtain an EPRC by providing certain pay, demographic, and other data to IDOL every two years.</a:t>
            </a:r>
          </a:p>
          <a:p>
            <a:pPr>
              <a:lnSpc>
                <a:spcPct val="120000"/>
              </a:lnSpc>
              <a:buClr>
                <a:schemeClr val="accent1"/>
              </a:buClr>
              <a:buFont typeface="Wingdings" panose="020B0604020202020204" pitchFamily="34" charset="0"/>
              <a:buChar char="v"/>
            </a:pPr>
            <a:r>
              <a:rPr lang="en-US" b="1" dirty="0">
                <a:latin typeface="+mn-lt"/>
                <a:cs typeface="Segoe UI"/>
              </a:rPr>
              <a:t>Leveling playing field for jobseekers </a:t>
            </a:r>
            <a:r>
              <a:rPr lang="en-US" dirty="0">
                <a:latin typeface="+mn-lt"/>
                <a:cs typeface="Segoe UI"/>
              </a:rPr>
              <a:t>(2025):</a:t>
            </a:r>
          </a:p>
          <a:p>
            <a:pPr marL="914400" lvl="1" indent="-457200">
              <a:lnSpc>
                <a:spcPct val="120000"/>
              </a:lnSpc>
              <a:spcBef>
                <a:spcPts val="600"/>
              </a:spcBef>
              <a:buClr>
                <a:schemeClr val="accent1"/>
              </a:buClr>
              <a:buFont typeface="Wingdings" panose="05000000000000000000" pitchFamily="2" charset="2"/>
              <a:buChar char="Ø"/>
            </a:pPr>
            <a:r>
              <a:rPr lang="en-US" dirty="0">
                <a:latin typeface="+mn-lt"/>
                <a:cs typeface="Segoe UI"/>
              </a:rPr>
              <a:t>Pay Transparency and Promotional Opportunity for job postings by employers of 15+ employees. </a:t>
            </a:r>
            <a:endParaRPr lang="en-US" dirty="0">
              <a:latin typeface="+mn-lt"/>
            </a:endParaRPr>
          </a:p>
        </p:txBody>
      </p:sp>
      <p:pic>
        <p:nvPicPr>
          <p:cNvPr id="5" name="Picture 4" descr="Graphical user interface, application&#10;&#10;AI-generated content may be incorrect.">
            <a:extLst>
              <a:ext uri="{FF2B5EF4-FFF2-40B4-BE49-F238E27FC236}">
                <a16:creationId xmlns:a16="http://schemas.microsoft.com/office/drawing/2014/main" id="{B6A2BDF7-4FAE-6501-1F11-88E6E496868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72440" y="1923169"/>
            <a:ext cx="1198880" cy="1312593"/>
          </a:xfrm>
          <a:prstGeom prst="rect">
            <a:avLst/>
          </a:prstGeom>
        </p:spPr>
      </p:pic>
      <p:pic>
        <p:nvPicPr>
          <p:cNvPr id="9" name="Picture 8" descr="Diagram">
            <a:extLst>
              <a:ext uri="{FF2B5EF4-FFF2-40B4-BE49-F238E27FC236}">
                <a16:creationId xmlns:a16="http://schemas.microsoft.com/office/drawing/2014/main" id="{5690E952-0681-2290-636F-BAE07BB5DE4D}"/>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70081" y="5222240"/>
            <a:ext cx="1753159" cy="1168400"/>
          </a:xfrm>
          <a:prstGeom prst="rect">
            <a:avLst/>
          </a:prstGeom>
        </p:spPr>
      </p:pic>
      <p:pic>
        <p:nvPicPr>
          <p:cNvPr id="11" name="Picture 10" descr="Diagram&#10;&#10;AI-generated content may be incorrect.">
            <a:extLst>
              <a:ext uri="{FF2B5EF4-FFF2-40B4-BE49-F238E27FC236}">
                <a16:creationId xmlns:a16="http://schemas.microsoft.com/office/drawing/2014/main" id="{AF12CCAC-FBEE-D0CD-DBD1-5DA04F2BFE49}"/>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8630" t="10045" r="21350" b="30167"/>
          <a:stretch/>
        </p:blipFill>
        <p:spPr>
          <a:xfrm>
            <a:off x="409366" y="3516267"/>
            <a:ext cx="1325027" cy="1425467"/>
          </a:xfrm>
          <a:prstGeom prst="rect">
            <a:avLst/>
          </a:prstGeom>
        </p:spPr>
      </p:pic>
    </p:spTree>
    <p:extLst>
      <p:ext uri="{BB962C8B-B14F-4D97-AF65-F5344CB8AC3E}">
        <p14:creationId xmlns:p14="http://schemas.microsoft.com/office/powerpoint/2010/main" val="1431107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AF279-307E-6BA9-A5BE-1FA2082B028D}"/>
              </a:ext>
            </a:extLst>
          </p:cNvPr>
          <p:cNvSpPr>
            <a:spLocks noGrp="1"/>
          </p:cNvSpPr>
          <p:nvPr>
            <p:ph type="title"/>
          </p:nvPr>
        </p:nvSpPr>
        <p:spPr>
          <a:xfrm>
            <a:off x="95003" y="293466"/>
            <a:ext cx="12096997" cy="1143000"/>
          </a:xfrm>
        </p:spPr>
        <p:txBody>
          <a:bodyPr/>
          <a:lstStyle/>
          <a:p>
            <a:r>
              <a:rPr lang="en-US" dirty="0">
                <a:latin typeface="+mj-lt"/>
              </a:rPr>
              <a:t>Overview – Agenda</a:t>
            </a:r>
          </a:p>
        </p:txBody>
      </p:sp>
      <p:sp>
        <p:nvSpPr>
          <p:cNvPr id="3" name="Content Placeholder 2">
            <a:extLst>
              <a:ext uri="{FF2B5EF4-FFF2-40B4-BE49-F238E27FC236}">
                <a16:creationId xmlns:a16="http://schemas.microsoft.com/office/drawing/2014/main" id="{7C142E8E-5B23-4CED-F30B-E0D87E976AFF}"/>
              </a:ext>
            </a:extLst>
          </p:cNvPr>
          <p:cNvSpPr>
            <a:spLocks noGrp="1"/>
          </p:cNvSpPr>
          <p:nvPr>
            <p:ph idx="1"/>
          </p:nvPr>
        </p:nvSpPr>
        <p:spPr/>
        <p:txBody>
          <a:bodyPr vert="horz" lIns="91440" tIns="45720" rIns="91440" bIns="45720" rtlCol="0" anchor="t">
            <a:normAutofit/>
          </a:bodyPr>
          <a:lstStyle/>
          <a:p>
            <a:pPr marL="457200" indent="-457200">
              <a:lnSpc>
                <a:spcPct val="100000"/>
              </a:lnSpc>
              <a:buClr>
                <a:srgbClr val="33C4F1"/>
              </a:buClr>
              <a:buFont typeface="Wingdings" pitchFamily="2" charset="2"/>
              <a:buChar char="v"/>
            </a:pPr>
            <a:r>
              <a:rPr lang="en-US" dirty="0">
                <a:latin typeface="+mn-lt"/>
                <a:cs typeface="Arial"/>
              </a:rPr>
              <a:t>EPRC Background + Main Takeaways</a:t>
            </a:r>
          </a:p>
          <a:p>
            <a:pPr marL="457200" indent="-457200">
              <a:lnSpc>
                <a:spcPct val="100000"/>
              </a:lnSpc>
              <a:buClr>
                <a:srgbClr val="33C4F1"/>
              </a:buClr>
              <a:buFont typeface="Wingdings" pitchFamily="2" charset="2"/>
              <a:buChar char="v"/>
            </a:pPr>
            <a:r>
              <a:rPr lang="en-US" dirty="0">
                <a:latin typeface="+mn-lt"/>
                <a:cs typeface="Arial"/>
              </a:rPr>
              <a:t>EPRC after three years</a:t>
            </a:r>
          </a:p>
          <a:p>
            <a:pPr marL="457200" indent="-457200">
              <a:lnSpc>
                <a:spcPct val="100000"/>
              </a:lnSpc>
              <a:buClr>
                <a:srgbClr val="33C4F1"/>
              </a:buClr>
              <a:buFont typeface="Wingdings" pitchFamily="2" charset="2"/>
              <a:buChar char="v"/>
            </a:pPr>
            <a:r>
              <a:rPr lang="en-US" dirty="0">
                <a:latin typeface="+mn-lt"/>
                <a:cs typeface="Arial"/>
              </a:rPr>
              <a:t>Basics Review, and What is Changing about EPRC?</a:t>
            </a:r>
          </a:p>
          <a:p>
            <a:pPr marL="457200" indent="-457200">
              <a:lnSpc>
                <a:spcPct val="100000"/>
              </a:lnSpc>
              <a:buClr>
                <a:srgbClr val="33C4F1"/>
              </a:buClr>
              <a:buFont typeface="Wingdings" pitchFamily="2" charset="2"/>
              <a:buChar char="v"/>
            </a:pPr>
            <a:r>
              <a:rPr lang="en-US" dirty="0">
                <a:latin typeface="+mn-lt"/>
                <a:cs typeface="Arial"/>
              </a:rPr>
              <a:t>FAQs – see our website at </a:t>
            </a:r>
            <a:r>
              <a:rPr lang="en-US" b="1" u="sng" dirty="0">
                <a:latin typeface="+mn-lt"/>
                <a:cs typeface="Arial"/>
              </a:rPr>
              <a:t>labor.Illinois.gov</a:t>
            </a:r>
          </a:p>
        </p:txBody>
      </p:sp>
      <p:sp>
        <p:nvSpPr>
          <p:cNvPr id="6" name="TextBox 5">
            <a:extLst>
              <a:ext uri="{FF2B5EF4-FFF2-40B4-BE49-F238E27FC236}">
                <a16:creationId xmlns:a16="http://schemas.microsoft.com/office/drawing/2014/main" id="{0325B85B-7F1E-B7CA-3E18-C3325B5C7AD7}"/>
              </a:ext>
            </a:extLst>
          </p:cNvPr>
          <p:cNvSpPr txBox="1"/>
          <p:nvPr/>
        </p:nvSpPr>
        <p:spPr>
          <a:xfrm>
            <a:off x="4337431" y="6497472"/>
            <a:ext cx="49359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accent4"/>
                </a:solidFill>
                <a:cs typeface="Arial"/>
              </a:rPr>
              <a:t>Email: DOL.EqualPay@illinois.gov</a:t>
            </a:r>
            <a:endParaRPr lang="en-US">
              <a:solidFill>
                <a:schemeClr val="accent4"/>
              </a:solidFill>
            </a:endParaRPr>
          </a:p>
        </p:txBody>
      </p:sp>
    </p:spTree>
    <p:extLst>
      <p:ext uri="{BB962C8B-B14F-4D97-AF65-F5344CB8AC3E}">
        <p14:creationId xmlns:p14="http://schemas.microsoft.com/office/powerpoint/2010/main" val="442376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009B6-CCC6-5B7E-2173-DBB0E6C8FEF5}"/>
              </a:ext>
            </a:extLst>
          </p:cNvPr>
          <p:cNvSpPr>
            <a:spLocks noGrp="1"/>
          </p:cNvSpPr>
          <p:nvPr>
            <p:ph type="title"/>
          </p:nvPr>
        </p:nvSpPr>
        <p:spPr/>
        <p:txBody>
          <a:bodyPr>
            <a:normAutofit/>
          </a:bodyPr>
          <a:lstStyle/>
          <a:p>
            <a:r>
              <a:rPr lang="en-US" sz="4000" dirty="0">
                <a:latin typeface="+mj-lt"/>
              </a:rPr>
              <a:t>Main Takeaways</a:t>
            </a:r>
          </a:p>
        </p:txBody>
      </p:sp>
      <p:sp>
        <p:nvSpPr>
          <p:cNvPr id="3" name="Content Placeholder 2">
            <a:extLst>
              <a:ext uri="{FF2B5EF4-FFF2-40B4-BE49-F238E27FC236}">
                <a16:creationId xmlns:a16="http://schemas.microsoft.com/office/drawing/2014/main" id="{45143BE4-268B-3963-33DD-F82E7E9E69F6}"/>
              </a:ext>
            </a:extLst>
          </p:cNvPr>
          <p:cNvSpPr>
            <a:spLocks noGrp="1"/>
          </p:cNvSpPr>
          <p:nvPr>
            <p:ph idx="1"/>
          </p:nvPr>
        </p:nvSpPr>
        <p:spPr>
          <a:xfrm>
            <a:off x="-402336" y="1436466"/>
            <a:ext cx="12594336" cy="5026118"/>
          </a:xfrm>
        </p:spPr>
        <p:txBody>
          <a:bodyPr vert="horz" lIns="91440" tIns="45720" rIns="91440" bIns="45720" rtlCol="0" anchor="t">
            <a:normAutofit fontScale="85000" lnSpcReduction="10000"/>
          </a:bodyPr>
          <a:lstStyle/>
          <a:p>
            <a:pPr marL="914400" indent="-457200">
              <a:lnSpc>
                <a:spcPct val="110000"/>
              </a:lnSpc>
              <a:buClr>
                <a:srgbClr val="33C4F1"/>
              </a:buClr>
              <a:buFont typeface="Wingdings" panose="05000000000000000000" pitchFamily="2" charset="2"/>
              <a:buChar char="v"/>
            </a:pPr>
            <a:r>
              <a:rPr lang="en-US" dirty="0">
                <a:latin typeface="+mn-lt"/>
                <a:cs typeface="Arial"/>
              </a:rPr>
              <a:t>Employers with 100+ Illinois employees must register for EPRC and obtain certification every two years.</a:t>
            </a:r>
            <a:r>
              <a:rPr lang="en-US" sz="2800" dirty="0">
                <a:latin typeface="+mn-lt"/>
                <a:cs typeface="Arial"/>
              </a:rPr>
              <a:t> </a:t>
            </a:r>
          </a:p>
          <a:p>
            <a:pPr marL="1376045" lvl="2" indent="-461645">
              <a:lnSpc>
                <a:spcPct val="110000"/>
              </a:lnSpc>
              <a:buClr>
                <a:srgbClr val="33C4F1"/>
              </a:buClr>
              <a:buFont typeface="Wingdings" panose="05000000000000000000" pitchFamily="2" charset="2"/>
              <a:buChar char="ü"/>
            </a:pPr>
            <a:r>
              <a:rPr lang="en-US" sz="2800" dirty="0">
                <a:latin typeface="+mn-lt"/>
                <a:cs typeface="Arial"/>
              </a:rPr>
              <a:t>An employer that obtained certification two years ago must renew registration, and should receive automatic notice through the IDOL portal system.</a:t>
            </a:r>
            <a:endParaRPr lang="en-US" sz="2600" dirty="0">
              <a:latin typeface="+mn-lt"/>
              <a:cs typeface="Arial"/>
            </a:endParaRPr>
          </a:p>
          <a:p>
            <a:pPr marL="914400" indent="-457200">
              <a:lnSpc>
                <a:spcPct val="110000"/>
              </a:lnSpc>
              <a:buClr>
                <a:srgbClr val="33C4F1"/>
              </a:buClr>
              <a:buFont typeface="Wingdings" panose="05000000000000000000" pitchFamily="2" charset="2"/>
              <a:buChar char="v"/>
            </a:pPr>
            <a:r>
              <a:rPr lang="en-US" dirty="0">
                <a:latin typeface="+mn-lt"/>
                <a:cs typeface="Arial"/>
              </a:rPr>
              <a:t>Registration and certification occur via a designated IDOL online Portal.</a:t>
            </a:r>
            <a:endParaRPr lang="en-US" sz="3000" dirty="0">
              <a:latin typeface="+mn-lt"/>
              <a:cs typeface="Arial"/>
            </a:endParaRPr>
          </a:p>
          <a:p>
            <a:pPr marL="457200">
              <a:lnSpc>
                <a:spcPct val="110000"/>
              </a:lnSpc>
              <a:buClr>
                <a:srgbClr val="33C4F1"/>
              </a:buClr>
              <a:buNone/>
            </a:pPr>
            <a:endParaRPr lang="en-US" sz="1400" dirty="0">
              <a:latin typeface="+mn-lt"/>
              <a:cs typeface="Arial"/>
            </a:endParaRPr>
          </a:p>
          <a:p>
            <a:pPr marL="914400" indent="-457200">
              <a:lnSpc>
                <a:spcPct val="110000"/>
              </a:lnSpc>
              <a:buClr>
                <a:srgbClr val="33C4F1"/>
              </a:buClr>
              <a:buFont typeface="Wingdings" panose="05000000000000000000" pitchFamily="2" charset="2"/>
              <a:buChar char="v"/>
            </a:pPr>
            <a:r>
              <a:rPr lang="en-US" dirty="0">
                <a:latin typeface="+mn-lt"/>
                <a:cs typeface="Arial"/>
              </a:rPr>
              <a:t>There are some updates to the pay data sought in EPRC and improvements to the EPRC system itself.</a:t>
            </a:r>
          </a:p>
          <a:p>
            <a:pPr marL="457200">
              <a:lnSpc>
                <a:spcPct val="110000"/>
              </a:lnSpc>
              <a:buClr>
                <a:srgbClr val="33C4F1"/>
              </a:buClr>
              <a:buNone/>
            </a:pPr>
            <a:endParaRPr lang="en-US" sz="1400" dirty="0">
              <a:latin typeface="+mn-lt"/>
              <a:cs typeface="Arial"/>
            </a:endParaRPr>
          </a:p>
          <a:p>
            <a:pPr marL="914400" indent="-457200">
              <a:lnSpc>
                <a:spcPct val="110000"/>
              </a:lnSpc>
              <a:buClr>
                <a:srgbClr val="33C4F1"/>
              </a:buClr>
              <a:buFont typeface="Wingdings" panose="05000000000000000000" pitchFamily="2" charset="2"/>
              <a:buChar char="v"/>
            </a:pPr>
            <a:r>
              <a:rPr lang="en-US" dirty="0">
                <a:highlight>
                  <a:srgbClr val="FFFF00"/>
                </a:highlight>
                <a:latin typeface="+mn-lt"/>
                <a:cs typeface="Arial"/>
              </a:rPr>
              <a:t>As of 1/1/2027 EPRC’s Portal will accept only an updated pay data template</a:t>
            </a:r>
            <a:r>
              <a:rPr lang="en-US" dirty="0">
                <a:latin typeface="+mn-lt"/>
                <a:cs typeface="Arial"/>
              </a:rPr>
              <a:t>, and will automatically reject prior versions of the template.</a:t>
            </a:r>
            <a:endParaRPr lang="en-US" sz="2800" dirty="0"/>
          </a:p>
          <a:p>
            <a:pPr marL="1377950" indent="-463550">
              <a:buClr>
                <a:schemeClr val="accent2"/>
              </a:buClr>
              <a:buFont typeface="Wingdings" panose="05000000000000000000" pitchFamily="2" charset="2"/>
              <a:buChar char="Ø"/>
            </a:pPr>
            <a:endParaRPr lang="en-US" sz="2800" dirty="0"/>
          </a:p>
          <a:p>
            <a:pPr marL="914400" indent="-457200">
              <a:buClr>
                <a:schemeClr val="accent2"/>
              </a:buClr>
              <a:buFont typeface="Wingdings" panose="05000000000000000000" pitchFamily="2" charset="2"/>
              <a:buChar char="v"/>
            </a:pPr>
            <a:endParaRPr lang="en-US" dirty="0">
              <a:latin typeface="Arial"/>
              <a:cs typeface="Arial"/>
            </a:endParaRPr>
          </a:p>
        </p:txBody>
      </p:sp>
    </p:spTree>
    <p:extLst>
      <p:ext uri="{BB962C8B-B14F-4D97-AF65-F5344CB8AC3E}">
        <p14:creationId xmlns:p14="http://schemas.microsoft.com/office/powerpoint/2010/main" val="31916661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p:cTn id="2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p:cTn id="2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3F87BB-5A4D-7ED7-1805-46123E1A546F}"/>
              </a:ext>
            </a:extLst>
          </p:cNvPr>
          <p:cNvSpPr>
            <a:spLocks noGrp="1"/>
          </p:cNvSpPr>
          <p:nvPr>
            <p:ph type="ctrTitle"/>
          </p:nvPr>
        </p:nvSpPr>
        <p:spPr>
          <a:xfrm>
            <a:off x="4767482" y="235991"/>
            <a:ext cx="6978316" cy="1866652"/>
          </a:xfrm>
        </p:spPr>
        <p:txBody>
          <a:bodyPr anchor="ctr">
            <a:normAutofit/>
          </a:bodyPr>
          <a:lstStyle/>
          <a:p>
            <a:r>
              <a:rPr lang="en-US" dirty="0">
                <a:latin typeface="+mj-lt"/>
              </a:rPr>
              <a:t>EPRC Statistics</a:t>
            </a:r>
          </a:p>
        </p:txBody>
      </p:sp>
      <p:pic>
        <p:nvPicPr>
          <p:cNvPr id="9" name="Picture 8">
            <a:extLst>
              <a:ext uri="{FF2B5EF4-FFF2-40B4-BE49-F238E27FC236}">
                <a16:creationId xmlns:a16="http://schemas.microsoft.com/office/drawing/2014/main" id="{18C5BB13-15B3-FC04-E40C-5C914B623BF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1598235"/>
            <a:ext cx="6897278" cy="4871203"/>
          </a:xfrm>
          <a:prstGeom prst="rect">
            <a:avLst/>
          </a:prstGeom>
        </p:spPr>
      </p:pic>
    </p:spTree>
    <p:extLst>
      <p:ext uri="{BB962C8B-B14F-4D97-AF65-F5344CB8AC3E}">
        <p14:creationId xmlns:p14="http://schemas.microsoft.com/office/powerpoint/2010/main" val="3187855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78240-502C-D189-07E5-3BE60C274740}"/>
              </a:ext>
            </a:extLst>
          </p:cNvPr>
          <p:cNvSpPr>
            <a:spLocks noGrp="1"/>
          </p:cNvSpPr>
          <p:nvPr>
            <p:ph type="title"/>
          </p:nvPr>
        </p:nvSpPr>
        <p:spPr/>
        <p:txBody>
          <a:bodyPr/>
          <a:lstStyle/>
          <a:p>
            <a:r>
              <a:rPr lang="en-US" dirty="0">
                <a:latin typeface="+mj-lt"/>
                <a:cs typeface="Arial"/>
              </a:rPr>
              <a:t>EPRC To Date</a:t>
            </a:r>
            <a:endParaRPr lang="en-US" dirty="0">
              <a:latin typeface="+mj-lt"/>
            </a:endParaRPr>
          </a:p>
        </p:txBody>
      </p:sp>
      <p:sp>
        <p:nvSpPr>
          <p:cNvPr id="3" name="Content Placeholder 2">
            <a:extLst>
              <a:ext uri="{FF2B5EF4-FFF2-40B4-BE49-F238E27FC236}">
                <a16:creationId xmlns:a16="http://schemas.microsoft.com/office/drawing/2014/main" id="{A30339C3-81CE-D5ED-F4EA-85CBA0A8494D}"/>
              </a:ext>
            </a:extLst>
          </p:cNvPr>
          <p:cNvSpPr>
            <a:spLocks noGrp="1"/>
          </p:cNvSpPr>
          <p:nvPr>
            <p:ph idx="1"/>
          </p:nvPr>
        </p:nvSpPr>
        <p:spPr>
          <a:xfrm>
            <a:off x="0" y="1752600"/>
            <a:ext cx="11582400" cy="4508500"/>
          </a:xfrm>
        </p:spPr>
        <p:txBody>
          <a:bodyPr vert="horz" lIns="91440" tIns="45720" rIns="91440" bIns="45720" rtlCol="0" anchor="t">
            <a:normAutofit fontScale="92500" lnSpcReduction="20000"/>
          </a:bodyPr>
          <a:lstStyle/>
          <a:p>
            <a:pPr marL="0" indent="0">
              <a:lnSpc>
                <a:spcPct val="120000"/>
              </a:lnSpc>
              <a:spcBef>
                <a:spcPts val="500"/>
              </a:spcBef>
              <a:buNone/>
            </a:pPr>
            <a:r>
              <a:rPr lang="en-US" b="1" dirty="0">
                <a:latin typeface="+mn-lt"/>
                <a:cs typeface="Arial"/>
              </a:rPr>
              <a:t>In the first three fiscal years since EPRC went into effect:</a:t>
            </a:r>
            <a:endParaRPr lang="en-US" b="1" dirty="0">
              <a:latin typeface="+mn-lt"/>
            </a:endParaRPr>
          </a:p>
          <a:p>
            <a:pPr marL="0" indent="0">
              <a:lnSpc>
                <a:spcPct val="120000"/>
              </a:lnSpc>
              <a:spcBef>
                <a:spcPts val="400"/>
              </a:spcBef>
              <a:buNone/>
            </a:pPr>
            <a:endParaRPr lang="en-US" dirty="0">
              <a:latin typeface="+mn-lt"/>
              <a:cs typeface="Arial"/>
            </a:endParaRPr>
          </a:p>
          <a:p>
            <a:pPr>
              <a:lnSpc>
                <a:spcPct val="120000"/>
              </a:lnSpc>
              <a:spcBef>
                <a:spcPts val="100"/>
              </a:spcBef>
              <a:buClr>
                <a:srgbClr val="33C4F1"/>
              </a:buClr>
              <a:buFont typeface="Wingdings" panose="020B0604020202020204" pitchFamily="34" charset="0"/>
              <a:buChar char="v"/>
            </a:pPr>
            <a:r>
              <a:rPr lang="en-US" dirty="0">
                <a:latin typeface="+mn-lt"/>
                <a:cs typeface="Arial"/>
              </a:rPr>
              <a:t>Over 4800 employers with 100+ Illinois employees have obtained approved EPRC Certifications from IDOL.</a:t>
            </a:r>
          </a:p>
          <a:p>
            <a:pPr>
              <a:lnSpc>
                <a:spcPct val="120000"/>
              </a:lnSpc>
              <a:buClr>
                <a:srgbClr val="33C4F1"/>
              </a:buClr>
              <a:buFont typeface="Wingdings" panose="020B0604020202020204" pitchFamily="34" charset="0"/>
              <a:buChar char="v"/>
            </a:pPr>
            <a:r>
              <a:rPr lang="en-US" dirty="0">
                <a:latin typeface="+mn-lt"/>
                <a:cs typeface="Arial"/>
              </a:rPr>
              <a:t>With respect to business EPRC submissions, IDOL has:</a:t>
            </a:r>
          </a:p>
          <a:p>
            <a:pPr indent="0">
              <a:lnSpc>
                <a:spcPct val="120000"/>
              </a:lnSpc>
              <a:buClr>
                <a:srgbClr val="33C4F1"/>
              </a:buClr>
            </a:pPr>
            <a:r>
              <a:rPr lang="en-US" dirty="0">
                <a:latin typeface="+mn-lt"/>
                <a:cs typeface="Arial"/>
              </a:rPr>
              <a:t> Approved ≥ 8500</a:t>
            </a:r>
            <a:endParaRPr lang="en-US" dirty="0">
              <a:latin typeface="+mn-lt"/>
            </a:endParaRPr>
          </a:p>
          <a:p>
            <a:pPr indent="0">
              <a:lnSpc>
                <a:spcPct val="120000"/>
              </a:lnSpc>
              <a:buClr>
                <a:srgbClr val="33C4F1"/>
              </a:buClr>
            </a:pPr>
            <a:r>
              <a:rPr lang="en-US" dirty="0">
                <a:latin typeface="+mn-lt"/>
                <a:cs typeface="Arial"/>
              </a:rPr>
              <a:t> Denied ≥ 700</a:t>
            </a:r>
            <a:endParaRPr lang="en-US" dirty="0">
              <a:latin typeface="+mn-lt"/>
            </a:endParaRPr>
          </a:p>
          <a:p>
            <a:pPr>
              <a:lnSpc>
                <a:spcPct val="120000"/>
              </a:lnSpc>
              <a:buClr>
                <a:srgbClr val="33C4F1"/>
              </a:buClr>
              <a:buFont typeface="Wingdings" panose="020B0604020202020204" pitchFamily="34" charset="0"/>
              <a:buChar char="v"/>
            </a:pPr>
            <a:r>
              <a:rPr lang="en-US" dirty="0">
                <a:latin typeface="+mn-lt"/>
                <a:cs typeface="Arial"/>
              </a:rPr>
              <a:t>The number of businesses that have re-certified is over 3,000.</a:t>
            </a:r>
          </a:p>
          <a:p>
            <a:pPr marL="0" indent="0">
              <a:buNone/>
            </a:pPr>
            <a:endParaRPr lang="en-US" dirty="0"/>
          </a:p>
        </p:txBody>
      </p:sp>
    </p:spTree>
    <p:extLst>
      <p:ext uri="{BB962C8B-B14F-4D97-AF65-F5344CB8AC3E}">
        <p14:creationId xmlns:p14="http://schemas.microsoft.com/office/powerpoint/2010/main" val="2357971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13BC6-8F5A-DC9C-9FB5-EA1948E8C812}"/>
              </a:ext>
            </a:extLst>
          </p:cNvPr>
          <p:cNvSpPr>
            <a:spLocks noGrp="1"/>
          </p:cNvSpPr>
          <p:nvPr>
            <p:ph type="title"/>
          </p:nvPr>
        </p:nvSpPr>
        <p:spPr/>
        <p:txBody>
          <a:bodyPr/>
          <a:lstStyle/>
          <a:p>
            <a:r>
              <a:rPr lang="en-US" dirty="0">
                <a:latin typeface="+mj-lt"/>
              </a:rPr>
              <a:t>Breakdown by Fiscal Year</a:t>
            </a:r>
          </a:p>
        </p:txBody>
      </p:sp>
      <p:sp>
        <p:nvSpPr>
          <p:cNvPr id="3" name="Content Placeholder 2">
            <a:extLst>
              <a:ext uri="{FF2B5EF4-FFF2-40B4-BE49-F238E27FC236}">
                <a16:creationId xmlns:a16="http://schemas.microsoft.com/office/drawing/2014/main" id="{F1FF2806-6AEA-CB08-CEC3-058D406C2E97}"/>
              </a:ext>
            </a:extLst>
          </p:cNvPr>
          <p:cNvSpPr>
            <a:spLocks noGrp="1"/>
          </p:cNvSpPr>
          <p:nvPr>
            <p:ph idx="1"/>
          </p:nvPr>
        </p:nvSpPr>
        <p:spPr>
          <a:xfrm>
            <a:off x="241300" y="1752600"/>
            <a:ext cx="11798300" cy="4622800"/>
          </a:xfrm>
        </p:spPr>
        <p:txBody>
          <a:bodyPr>
            <a:normAutofit fontScale="92500"/>
          </a:bodyPr>
          <a:lstStyle/>
          <a:p>
            <a:pPr>
              <a:buClr>
                <a:srgbClr val="33C4F1"/>
              </a:buClr>
              <a:buFont typeface="Wingdings" panose="05000000000000000000" pitchFamily="2" charset="2"/>
              <a:buChar char="v"/>
            </a:pPr>
            <a:r>
              <a:rPr lang="en-US" sz="3600" b="1" dirty="0">
                <a:latin typeface="+mn-lt"/>
              </a:rPr>
              <a:t>FY2022:</a:t>
            </a:r>
            <a:r>
              <a:rPr lang="en-US" sz="3600" dirty="0">
                <a:latin typeface="+mn-lt"/>
              </a:rPr>
              <a:t> 260 EPRC registrations submitted; 78 approved and 25 denied. </a:t>
            </a:r>
          </a:p>
          <a:p>
            <a:pPr>
              <a:buClr>
                <a:srgbClr val="33C4F1"/>
              </a:buClr>
              <a:buFont typeface="Wingdings" panose="05000000000000000000" pitchFamily="2" charset="2"/>
              <a:buChar char="v"/>
            </a:pPr>
            <a:r>
              <a:rPr lang="en-US" sz="3600" b="1" dirty="0">
                <a:latin typeface="+mn-lt"/>
              </a:rPr>
              <a:t>FY2023:</a:t>
            </a:r>
            <a:r>
              <a:rPr lang="en-US" sz="3600" dirty="0">
                <a:latin typeface="+mn-lt"/>
              </a:rPr>
              <a:t> 860 EPRC registrations submitted; 793 approved and 62 denied.</a:t>
            </a:r>
          </a:p>
          <a:p>
            <a:pPr>
              <a:buClr>
                <a:srgbClr val="33C4F1"/>
              </a:buClr>
              <a:buFont typeface="Wingdings" panose="05000000000000000000" pitchFamily="2" charset="2"/>
              <a:buChar char="v"/>
            </a:pPr>
            <a:r>
              <a:rPr lang="en-US" sz="3600" b="1" dirty="0">
                <a:latin typeface="+mn-lt"/>
              </a:rPr>
              <a:t>FY2024:</a:t>
            </a:r>
            <a:r>
              <a:rPr lang="en-US" sz="3600" dirty="0">
                <a:latin typeface="+mn-lt"/>
              </a:rPr>
              <a:t> 3,175 EPRC registrations approved, 89 denied.</a:t>
            </a:r>
          </a:p>
          <a:p>
            <a:pPr>
              <a:buClr>
                <a:srgbClr val="33C4F1"/>
              </a:buClr>
              <a:buFont typeface="Wingdings" panose="05000000000000000000" pitchFamily="2" charset="2"/>
              <a:buChar char="v"/>
            </a:pPr>
            <a:r>
              <a:rPr lang="en-US" sz="3600" b="1" dirty="0">
                <a:latin typeface="+mn-lt"/>
              </a:rPr>
              <a:t>FY2025</a:t>
            </a:r>
            <a:r>
              <a:rPr lang="en-US" sz="3600" dirty="0">
                <a:latin typeface="+mn-lt"/>
              </a:rPr>
              <a:t>: 2,439 EPRC registrations approved, 301 denied </a:t>
            </a:r>
          </a:p>
          <a:p>
            <a:pPr marL="0" indent="0">
              <a:buClr>
                <a:srgbClr val="33C4F1"/>
              </a:buClr>
              <a:buNone/>
            </a:pPr>
            <a:endParaRPr lang="en-US" sz="3600" dirty="0">
              <a:latin typeface="+mn-lt"/>
            </a:endParaRPr>
          </a:p>
          <a:p>
            <a:pPr marL="0" indent="0">
              <a:buClr>
                <a:srgbClr val="33C4F1"/>
              </a:buClr>
              <a:buNone/>
            </a:pPr>
            <a:r>
              <a:rPr lang="en-US" sz="2600" i="1" dirty="0">
                <a:latin typeface="+mn-lt"/>
              </a:rPr>
              <a:t>NOTE</a:t>
            </a:r>
            <a:r>
              <a:rPr lang="en-US" sz="2600" dirty="0">
                <a:latin typeface="+mn-lt"/>
              </a:rPr>
              <a:t>: Many initially-denied registrations subsequently were approved.</a:t>
            </a:r>
          </a:p>
        </p:txBody>
      </p:sp>
    </p:spTree>
    <p:extLst>
      <p:ext uri="{BB962C8B-B14F-4D97-AF65-F5344CB8AC3E}">
        <p14:creationId xmlns:p14="http://schemas.microsoft.com/office/powerpoint/2010/main" val="1569288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32739-EE64-720A-9098-EE220A63AF7F}"/>
              </a:ext>
            </a:extLst>
          </p:cNvPr>
          <p:cNvSpPr>
            <a:spLocks noGrp="1"/>
          </p:cNvSpPr>
          <p:nvPr>
            <p:ph type="title"/>
          </p:nvPr>
        </p:nvSpPr>
        <p:spPr/>
        <p:txBody>
          <a:bodyPr/>
          <a:lstStyle/>
          <a:p>
            <a:r>
              <a:rPr lang="en-US" dirty="0">
                <a:latin typeface="+mj-lt"/>
              </a:rPr>
              <a:t>Monthly Submissions</a:t>
            </a:r>
          </a:p>
        </p:txBody>
      </p:sp>
      <p:sp>
        <p:nvSpPr>
          <p:cNvPr id="3" name="Content Placeholder 2">
            <a:extLst>
              <a:ext uri="{FF2B5EF4-FFF2-40B4-BE49-F238E27FC236}">
                <a16:creationId xmlns:a16="http://schemas.microsoft.com/office/drawing/2014/main" id="{D5CEBC19-E1E7-A7D6-532C-3439FA4F006D}"/>
              </a:ext>
            </a:extLst>
          </p:cNvPr>
          <p:cNvSpPr>
            <a:spLocks noGrp="1"/>
          </p:cNvSpPr>
          <p:nvPr>
            <p:ph idx="1"/>
          </p:nvPr>
        </p:nvSpPr>
        <p:spPr>
          <a:xfrm>
            <a:off x="241300" y="1752600"/>
            <a:ext cx="11341100" cy="4686300"/>
          </a:xfrm>
        </p:spPr>
        <p:txBody>
          <a:bodyPr>
            <a:normAutofit fontScale="70000" lnSpcReduction="20000"/>
          </a:bodyPr>
          <a:lstStyle/>
          <a:p>
            <a:pPr>
              <a:lnSpc>
                <a:spcPct val="120000"/>
              </a:lnSpc>
              <a:buClr>
                <a:srgbClr val="33C4F1"/>
              </a:buClr>
              <a:buFont typeface="Wingdings" panose="05000000000000000000" pitchFamily="2" charset="2"/>
              <a:buChar char="v"/>
            </a:pPr>
            <a:r>
              <a:rPr lang="en-US" dirty="0">
                <a:latin typeface="+mn-lt"/>
              </a:rPr>
              <a:t>EPRC submissions can vary wildly per month, as in some months only a handful of businesses make EPRC submissions and in others 500-1000 businesses submit them.</a:t>
            </a:r>
          </a:p>
          <a:p>
            <a:pPr>
              <a:lnSpc>
                <a:spcPct val="120000"/>
              </a:lnSpc>
              <a:buClr>
                <a:srgbClr val="33C4F1"/>
              </a:buClr>
              <a:buFont typeface="Wingdings" panose="05000000000000000000" pitchFamily="2" charset="2"/>
              <a:buChar char="v"/>
            </a:pPr>
            <a:r>
              <a:rPr lang="en-US" dirty="0">
                <a:latin typeface="+mn-lt"/>
              </a:rPr>
              <a:t>At this time, there are three staffers in the EPA unit to work on EPRC, and substantive pay disparity complaints, and Pay Transparency.</a:t>
            </a:r>
          </a:p>
          <a:p>
            <a:pPr>
              <a:lnSpc>
                <a:spcPct val="120000"/>
              </a:lnSpc>
              <a:buClr>
                <a:srgbClr val="33C4F1"/>
              </a:buClr>
              <a:buFont typeface="Wingdings" panose="05000000000000000000" pitchFamily="2" charset="2"/>
              <a:buChar char="v"/>
            </a:pPr>
            <a:r>
              <a:rPr lang="en-US" dirty="0">
                <a:latin typeface="+mn-lt"/>
              </a:rPr>
              <a:t>Typically, only one IDOL staffer works on EPRC at a time. </a:t>
            </a:r>
          </a:p>
          <a:p>
            <a:pPr marL="919162">
              <a:lnSpc>
                <a:spcPct val="120000"/>
              </a:lnSpc>
              <a:buClr>
                <a:srgbClr val="33C4F1"/>
              </a:buClr>
              <a:buFont typeface="Wingdings" panose="05000000000000000000" pitchFamily="2" charset="2"/>
              <a:buChar char="ü"/>
            </a:pPr>
            <a:r>
              <a:rPr lang="en-US" dirty="0">
                <a:latin typeface="+mn-lt"/>
              </a:rPr>
              <a:t>For each EPRC submission, a staffer must: review the submission for completeness; review the submitted pay data to ensure that it is both readable and valid/complete; find and upload the related filing fee receipt; and update EPRC program information.</a:t>
            </a:r>
          </a:p>
          <a:p>
            <a:pPr marL="919162">
              <a:lnSpc>
                <a:spcPct val="120000"/>
              </a:lnSpc>
              <a:buClr>
                <a:srgbClr val="33C4F1"/>
              </a:buClr>
              <a:buFont typeface="Wingdings" panose="05000000000000000000" pitchFamily="2" charset="2"/>
              <a:buChar char="ü"/>
            </a:pPr>
            <a:r>
              <a:rPr lang="en-US" dirty="0">
                <a:latin typeface="+mn-lt"/>
              </a:rPr>
              <a:t>Any time a submission is rejected, the staffer must take additional steps to provide information to the business, record the rejection and reason in the EPRC Portal, update EPRC program information, and enter the rejection in a timeline tracker.</a:t>
            </a:r>
          </a:p>
        </p:txBody>
      </p:sp>
    </p:spTree>
    <p:extLst>
      <p:ext uri="{BB962C8B-B14F-4D97-AF65-F5344CB8AC3E}">
        <p14:creationId xmlns:p14="http://schemas.microsoft.com/office/powerpoint/2010/main" val="265744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B3BE6-386D-5070-2A6D-499B8C171341}"/>
              </a:ext>
            </a:extLst>
          </p:cNvPr>
          <p:cNvSpPr>
            <a:spLocks noGrp="1"/>
          </p:cNvSpPr>
          <p:nvPr>
            <p:ph type="title"/>
          </p:nvPr>
        </p:nvSpPr>
        <p:spPr/>
        <p:txBody>
          <a:bodyPr/>
          <a:lstStyle/>
          <a:p>
            <a:r>
              <a:rPr lang="en-US" dirty="0">
                <a:latin typeface="+mj-lt"/>
              </a:rPr>
              <a:t>Enforcement Efforts</a:t>
            </a:r>
          </a:p>
        </p:txBody>
      </p:sp>
      <p:sp>
        <p:nvSpPr>
          <p:cNvPr id="3" name="Content Placeholder 2">
            <a:extLst>
              <a:ext uri="{FF2B5EF4-FFF2-40B4-BE49-F238E27FC236}">
                <a16:creationId xmlns:a16="http://schemas.microsoft.com/office/drawing/2014/main" id="{47C8841F-DCEF-34DC-D8C4-99C04D5432D9}"/>
              </a:ext>
            </a:extLst>
          </p:cNvPr>
          <p:cNvSpPr>
            <a:spLocks noGrp="1"/>
          </p:cNvSpPr>
          <p:nvPr>
            <p:ph idx="1"/>
          </p:nvPr>
        </p:nvSpPr>
        <p:spPr>
          <a:xfrm>
            <a:off x="101600" y="1436466"/>
            <a:ext cx="11798300" cy="4900834"/>
          </a:xfrm>
        </p:spPr>
        <p:txBody>
          <a:bodyPr>
            <a:normAutofit fontScale="77500" lnSpcReduction="20000"/>
          </a:bodyPr>
          <a:lstStyle/>
          <a:p>
            <a:pPr marL="457200" marR="0" lvl="0" indent="-457200" algn="l" defTabSz="914400" rtl="0" eaLnBrk="1" fontAlgn="auto" latinLnBrk="0" hangingPunct="1">
              <a:lnSpc>
                <a:spcPct val="120000"/>
              </a:lnSpc>
              <a:spcBef>
                <a:spcPts val="1000"/>
              </a:spcBef>
              <a:spcAft>
                <a:spcPts val="0"/>
              </a:spcAft>
              <a:buClr>
                <a:srgbClr val="33C4F1"/>
              </a:buClr>
              <a:buSzTx/>
              <a:buFont typeface="Wingdings" panose="05000000000000000000" pitchFamily="2" charset="2"/>
              <a:buChar char="v"/>
              <a:tabLst/>
              <a:defRPr/>
            </a:pPr>
            <a:r>
              <a:rPr kumimoji="0" lang="en-US" sz="3000" b="0" i="0" u="none" strike="noStrike" kern="1200" cap="none" spc="0" normalizeH="0" baseline="0" noProof="0" dirty="0">
                <a:ln>
                  <a:noFill/>
                </a:ln>
                <a:effectLst/>
                <a:uLnTx/>
                <a:uFillTx/>
                <a:latin typeface="+mn-lt"/>
                <a:ea typeface="+mn-ea"/>
                <a:cs typeface="Arial" panose="020B0604020202020204" pitchFamily="34" charset="0"/>
              </a:rPr>
              <a:t>In FY 2024, IDOL began implementing compliance activity designed to encourage employers who had not responded to prior notice about EPRC requirements.</a:t>
            </a:r>
          </a:p>
          <a:p>
            <a:pPr marL="919162" marR="0" lvl="0" indent="-457200" algn="l" defTabSz="914400" rtl="0" eaLnBrk="1" fontAlgn="auto" latinLnBrk="0" hangingPunct="1">
              <a:lnSpc>
                <a:spcPct val="120000"/>
              </a:lnSpc>
              <a:spcBef>
                <a:spcPts val="1000"/>
              </a:spcBef>
              <a:spcAft>
                <a:spcPts val="0"/>
              </a:spcAft>
              <a:buClr>
                <a:srgbClr val="33C4F1"/>
              </a:buClr>
              <a:buSzTx/>
              <a:buFont typeface="Wingdings" panose="05000000000000000000" pitchFamily="2" charset="2"/>
              <a:buChar char="ü"/>
              <a:tabLst/>
              <a:defRPr/>
            </a:pPr>
            <a:r>
              <a:rPr lang="en-US" sz="3000" dirty="0">
                <a:latin typeface="+mn-lt"/>
              </a:rPr>
              <a:t>Each employer receives email reminders to obtain EPRC registration 180 days before their EPRC deadline, and then again 60 days before their EPRC deadline.</a:t>
            </a:r>
          </a:p>
          <a:p>
            <a:pPr marL="919162" marR="0" lvl="0" indent="-457200" algn="l" defTabSz="914400" rtl="0" eaLnBrk="1" fontAlgn="auto" latinLnBrk="0" hangingPunct="1">
              <a:lnSpc>
                <a:spcPct val="120000"/>
              </a:lnSpc>
              <a:spcBef>
                <a:spcPts val="1000"/>
              </a:spcBef>
              <a:spcAft>
                <a:spcPts val="0"/>
              </a:spcAft>
              <a:buClr>
                <a:srgbClr val="33C4F1"/>
              </a:buClr>
              <a:buSzTx/>
              <a:buFont typeface="Wingdings" panose="05000000000000000000" pitchFamily="2" charset="2"/>
              <a:buChar char="ü"/>
              <a:tabLst/>
              <a:defRPr/>
            </a:pPr>
            <a:r>
              <a:rPr lang="en-US" sz="3000" dirty="0">
                <a:latin typeface="+mn-lt"/>
              </a:rPr>
              <a:t>If not registered, IDOL sends Notice of Delinquency (now Notice of Non-Compliance).</a:t>
            </a:r>
          </a:p>
          <a:p>
            <a:pPr marL="919162" marR="0" lvl="0" indent="-457200" algn="l" defTabSz="914400" rtl="0" eaLnBrk="1" fontAlgn="auto" latinLnBrk="0" hangingPunct="1">
              <a:lnSpc>
                <a:spcPct val="120000"/>
              </a:lnSpc>
              <a:spcBef>
                <a:spcPts val="1000"/>
              </a:spcBef>
              <a:spcAft>
                <a:spcPts val="0"/>
              </a:spcAft>
              <a:buClr>
                <a:srgbClr val="33C4F1"/>
              </a:buClr>
              <a:buSzTx/>
              <a:buFont typeface="Wingdings" panose="05000000000000000000" pitchFamily="2" charset="2"/>
              <a:buChar char="ü"/>
              <a:tabLst/>
              <a:defRPr/>
            </a:pPr>
            <a:r>
              <a:rPr kumimoji="0" lang="en-US" sz="3000" b="0" i="0" u="none" strike="noStrike" kern="1200" cap="none" spc="0" normalizeH="0" baseline="0" noProof="0" dirty="0">
                <a:ln>
                  <a:noFill/>
                </a:ln>
                <a:effectLst/>
                <a:uLnTx/>
                <a:uFillTx/>
                <a:latin typeface="+mn-lt"/>
                <a:ea typeface="+mn-ea"/>
                <a:cs typeface="Arial" panose="020B0604020202020204" pitchFamily="34" charset="0"/>
              </a:rPr>
              <a:t>If still not registered, IDOL sends Notice of Violation.</a:t>
            </a:r>
          </a:p>
          <a:p>
            <a:pPr marL="461962" marR="0" lvl="0" algn="l" defTabSz="914400" rtl="0" eaLnBrk="1" fontAlgn="auto" latinLnBrk="0" hangingPunct="1">
              <a:lnSpc>
                <a:spcPct val="120000"/>
              </a:lnSpc>
              <a:spcBef>
                <a:spcPts val="1000"/>
              </a:spcBef>
              <a:spcAft>
                <a:spcPts val="0"/>
              </a:spcAft>
              <a:buClrTx/>
              <a:buSzTx/>
              <a:buNone/>
              <a:tabLst/>
              <a:defRPr/>
            </a:pPr>
            <a:endParaRPr kumimoji="0" lang="en-US" sz="3000" b="0" i="0" u="none" strike="noStrike" kern="1200" cap="none" spc="0" normalizeH="0" baseline="0" noProof="0" dirty="0">
              <a:ln>
                <a:noFill/>
              </a:ln>
              <a:effectLst/>
              <a:uLnTx/>
              <a:uFillTx/>
              <a:latin typeface="+mn-lt"/>
              <a:ea typeface="+mn-ea"/>
              <a:cs typeface="Arial" panose="020B0604020202020204" pitchFamily="34" charset="0"/>
            </a:endParaRPr>
          </a:p>
          <a:p>
            <a:pPr marL="457200" indent="-457200">
              <a:lnSpc>
                <a:spcPct val="120000"/>
              </a:lnSpc>
              <a:buClr>
                <a:srgbClr val="33C4F1"/>
              </a:buClr>
              <a:buFont typeface="Wingdings" panose="05000000000000000000" pitchFamily="2" charset="2"/>
              <a:buChar char="v"/>
            </a:pPr>
            <a:r>
              <a:rPr lang="en-US" dirty="0">
                <a:latin typeface="+mn-lt"/>
              </a:rPr>
              <a:t>FY2024 Notices of Violation = 15</a:t>
            </a:r>
          </a:p>
          <a:p>
            <a:pPr marL="457200" indent="-457200">
              <a:lnSpc>
                <a:spcPct val="120000"/>
              </a:lnSpc>
              <a:buClr>
                <a:srgbClr val="33C4F1"/>
              </a:buClr>
              <a:buFont typeface="Wingdings" panose="05000000000000000000" pitchFamily="2" charset="2"/>
              <a:buChar char="v"/>
            </a:pPr>
            <a:r>
              <a:rPr lang="en-US" dirty="0">
                <a:latin typeface="+mn-lt"/>
              </a:rPr>
              <a:t>FY2025 Notices of Violation  = 67</a:t>
            </a:r>
          </a:p>
        </p:txBody>
      </p:sp>
    </p:spTree>
    <p:extLst>
      <p:ext uri="{BB962C8B-B14F-4D97-AF65-F5344CB8AC3E}">
        <p14:creationId xmlns:p14="http://schemas.microsoft.com/office/powerpoint/2010/main" val="950602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C148B-9578-CFD2-FF17-C6E22772541E}"/>
              </a:ext>
            </a:extLst>
          </p:cNvPr>
          <p:cNvSpPr>
            <a:spLocks noGrp="1"/>
          </p:cNvSpPr>
          <p:nvPr>
            <p:ph type="title"/>
          </p:nvPr>
        </p:nvSpPr>
        <p:spPr/>
        <p:txBody>
          <a:bodyPr/>
          <a:lstStyle/>
          <a:p>
            <a:r>
              <a:rPr lang="en-US" dirty="0">
                <a:latin typeface="+mj-lt"/>
              </a:rPr>
              <a:t>Employee Data Requests</a:t>
            </a:r>
          </a:p>
        </p:txBody>
      </p:sp>
      <p:sp>
        <p:nvSpPr>
          <p:cNvPr id="3" name="Content Placeholder 2">
            <a:extLst>
              <a:ext uri="{FF2B5EF4-FFF2-40B4-BE49-F238E27FC236}">
                <a16:creationId xmlns:a16="http://schemas.microsoft.com/office/drawing/2014/main" id="{D21D7480-7054-D746-C4AB-AB63C6E7035B}"/>
              </a:ext>
            </a:extLst>
          </p:cNvPr>
          <p:cNvSpPr>
            <a:spLocks noGrp="1"/>
          </p:cNvSpPr>
          <p:nvPr>
            <p:ph idx="1"/>
          </p:nvPr>
        </p:nvSpPr>
        <p:spPr/>
        <p:txBody>
          <a:bodyPr/>
          <a:lstStyle/>
          <a:p>
            <a:pPr marL="457200" indent="-457200">
              <a:buClr>
                <a:srgbClr val="33C4F1"/>
              </a:buClr>
              <a:buFont typeface="Wingdings" panose="05000000000000000000" pitchFamily="2" charset="2"/>
              <a:buChar char="v"/>
            </a:pPr>
            <a:r>
              <a:rPr lang="en-US" dirty="0">
                <a:latin typeface="+mn-lt"/>
              </a:rPr>
              <a:t>IL EPA allows a current employee of an employer required to obtain an EPRC to request anonymized data for their job title or classification.</a:t>
            </a:r>
          </a:p>
          <a:p>
            <a:pPr marL="457200" indent="-457200">
              <a:buClr>
                <a:srgbClr val="33C4F1"/>
              </a:buClr>
              <a:buFont typeface="Wingdings" panose="05000000000000000000" pitchFamily="2" charset="2"/>
              <a:buChar char="v"/>
            </a:pPr>
            <a:r>
              <a:rPr lang="en-US" dirty="0">
                <a:latin typeface="+mn-lt"/>
              </a:rPr>
              <a:t>Requests received to date:</a:t>
            </a:r>
          </a:p>
          <a:p>
            <a:pPr marL="919162" lvl="1" indent="-457200">
              <a:buClr>
                <a:srgbClr val="33C4F1"/>
              </a:buClr>
              <a:buFont typeface="Wingdings" panose="05000000000000000000" pitchFamily="2" charset="2"/>
              <a:buChar char="ü"/>
            </a:pPr>
            <a:r>
              <a:rPr lang="en-US" dirty="0">
                <a:latin typeface="+mn-lt"/>
              </a:rPr>
              <a:t>2022 = 2</a:t>
            </a:r>
          </a:p>
          <a:p>
            <a:pPr marL="919162" lvl="1" indent="-457200">
              <a:buClr>
                <a:srgbClr val="33C4F1"/>
              </a:buClr>
              <a:buFont typeface="Wingdings" panose="05000000000000000000" pitchFamily="2" charset="2"/>
              <a:buChar char="ü"/>
            </a:pPr>
            <a:r>
              <a:rPr lang="en-US" dirty="0">
                <a:latin typeface="+mn-lt"/>
              </a:rPr>
              <a:t>2023 = 13</a:t>
            </a:r>
          </a:p>
          <a:p>
            <a:pPr marL="919162" lvl="1" indent="-457200">
              <a:buClr>
                <a:srgbClr val="33C4F1"/>
              </a:buClr>
              <a:buFont typeface="Wingdings" panose="05000000000000000000" pitchFamily="2" charset="2"/>
              <a:buChar char="ü"/>
            </a:pPr>
            <a:r>
              <a:rPr lang="en-US" dirty="0">
                <a:latin typeface="+mn-lt"/>
              </a:rPr>
              <a:t>2024 = 19</a:t>
            </a:r>
          </a:p>
          <a:p>
            <a:pPr marL="919162" lvl="1" indent="-457200">
              <a:buClr>
                <a:srgbClr val="33C4F1"/>
              </a:buClr>
              <a:buFont typeface="Wingdings" panose="05000000000000000000" pitchFamily="2" charset="2"/>
              <a:buChar char="ü"/>
            </a:pPr>
            <a:r>
              <a:rPr lang="en-US" dirty="0">
                <a:latin typeface="+mn-lt"/>
              </a:rPr>
              <a:t>2025 = 22</a:t>
            </a:r>
          </a:p>
        </p:txBody>
      </p:sp>
    </p:spTree>
    <p:extLst>
      <p:ext uri="{BB962C8B-B14F-4D97-AF65-F5344CB8AC3E}">
        <p14:creationId xmlns:p14="http://schemas.microsoft.com/office/powerpoint/2010/main" val="3747974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916611C-F7A7-EFA2-56C5-2A1065562EE1}"/>
              </a:ext>
            </a:extLst>
          </p:cNvPr>
          <p:cNvSpPr>
            <a:spLocks noGrp="1"/>
          </p:cNvSpPr>
          <p:nvPr>
            <p:ph type="pic" sz="quarter" idx="10"/>
          </p:nvPr>
        </p:nvSpPr>
        <p:spPr/>
        <p:txBody>
          <a:bodyPr/>
          <a:lstStyle/>
          <a:p>
            <a:endParaRPr lang="en-US"/>
          </a:p>
        </p:txBody>
      </p:sp>
      <p:pic>
        <p:nvPicPr>
          <p:cNvPr id="7" name="Picture 6" descr="City skyline through an office building">
            <a:extLst>
              <a:ext uri="{FF2B5EF4-FFF2-40B4-BE49-F238E27FC236}">
                <a16:creationId xmlns:a16="http://schemas.microsoft.com/office/drawing/2014/main" id="{94BC27DE-8CA1-EECC-67E8-D2C4772671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1999" cy="6491037"/>
          </a:xfrm>
          <a:prstGeom prst="rect">
            <a:avLst/>
          </a:prstGeom>
        </p:spPr>
      </p:pic>
      <p:sp>
        <p:nvSpPr>
          <p:cNvPr id="3" name="Title 2">
            <a:extLst>
              <a:ext uri="{FF2B5EF4-FFF2-40B4-BE49-F238E27FC236}">
                <a16:creationId xmlns:a16="http://schemas.microsoft.com/office/drawing/2014/main" id="{6078A07D-656A-ABA8-794E-1669BE5E2C75}"/>
              </a:ext>
            </a:extLst>
          </p:cNvPr>
          <p:cNvSpPr>
            <a:spLocks noGrp="1"/>
          </p:cNvSpPr>
          <p:nvPr>
            <p:ph type="ctrTitle"/>
          </p:nvPr>
        </p:nvSpPr>
        <p:spPr>
          <a:xfrm>
            <a:off x="762000" y="4714875"/>
            <a:ext cx="11430000" cy="1553327"/>
          </a:xfrm>
        </p:spPr>
        <p:txBody>
          <a:bodyPr/>
          <a:lstStyle/>
          <a:p>
            <a:r>
              <a:rPr lang="en-US" sz="4800" dirty="0">
                <a:latin typeface="Arial"/>
                <a:cs typeface="Arial"/>
              </a:rPr>
              <a:t> </a:t>
            </a:r>
            <a:r>
              <a:rPr lang="en-US" sz="4800" dirty="0">
                <a:latin typeface="+mj-lt"/>
                <a:cs typeface="Arial"/>
              </a:rPr>
              <a:t>EPRC – How Employers Use It</a:t>
            </a:r>
          </a:p>
        </p:txBody>
      </p:sp>
      <p:sp>
        <p:nvSpPr>
          <p:cNvPr id="4" name="TextBox 3">
            <a:extLst>
              <a:ext uri="{FF2B5EF4-FFF2-40B4-BE49-F238E27FC236}">
                <a16:creationId xmlns:a16="http://schemas.microsoft.com/office/drawing/2014/main" id="{468BC203-AAE9-E056-3BCE-3C136A8242F3}"/>
              </a:ext>
            </a:extLst>
          </p:cNvPr>
          <p:cNvSpPr txBox="1"/>
          <p:nvPr/>
        </p:nvSpPr>
        <p:spPr>
          <a:xfrm>
            <a:off x="2965784" y="3192197"/>
            <a:ext cx="6156158" cy="369332"/>
          </a:xfrm>
          <a:prstGeom prst="rect">
            <a:avLst/>
          </a:prstGeom>
          <a:noFill/>
        </p:spPr>
        <p:txBody>
          <a:bodyPr wrap="square">
            <a:spAutoFit/>
          </a:bodyPr>
          <a:lstStyle/>
          <a:p>
            <a:r>
              <a:rPr lang="en-US" dirty="0"/>
              <a:t> </a:t>
            </a:r>
          </a:p>
        </p:txBody>
      </p:sp>
      <p:sp>
        <p:nvSpPr>
          <p:cNvPr id="6" name="TextBox 5">
            <a:extLst>
              <a:ext uri="{FF2B5EF4-FFF2-40B4-BE49-F238E27FC236}">
                <a16:creationId xmlns:a16="http://schemas.microsoft.com/office/drawing/2014/main" id="{BF8C34BE-5291-24F1-10E3-7CA7860ACA61}"/>
              </a:ext>
            </a:extLst>
          </p:cNvPr>
          <p:cNvSpPr txBox="1"/>
          <p:nvPr/>
        </p:nvSpPr>
        <p:spPr>
          <a:xfrm>
            <a:off x="2965784" y="3192197"/>
            <a:ext cx="6156158" cy="369332"/>
          </a:xfrm>
          <a:prstGeom prst="rect">
            <a:avLst/>
          </a:prstGeom>
          <a:noFill/>
        </p:spPr>
        <p:txBody>
          <a:bodyPr wrap="square">
            <a:spAutoFit/>
          </a:bodyPr>
          <a:lstStyle/>
          <a:p>
            <a:r>
              <a:rPr lang="en-US" dirty="0"/>
              <a:t> </a:t>
            </a:r>
          </a:p>
        </p:txBody>
      </p:sp>
    </p:spTree>
    <p:extLst>
      <p:ext uri="{BB962C8B-B14F-4D97-AF65-F5344CB8AC3E}">
        <p14:creationId xmlns:p14="http://schemas.microsoft.com/office/powerpoint/2010/main" val="4010421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13DC4-870D-BCB4-B406-41908302E362}"/>
              </a:ext>
            </a:extLst>
          </p:cNvPr>
          <p:cNvSpPr>
            <a:spLocks noGrp="1"/>
          </p:cNvSpPr>
          <p:nvPr>
            <p:ph type="title"/>
          </p:nvPr>
        </p:nvSpPr>
        <p:spPr/>
        <p:txBody>
          <a:bodyPr/>
          <a:lstStyle/>
          <a:p>
            <a:r>
              <a:rPr lang="en-US" dirty="0">
                <a:latin typeface="+mj-lt"/>
                <a:cs typeface="Arial"/>
              </a:rPr>
              <a:t>EPRC Process Basics</a:t>
            </a:r>
            <a:endParaRPr lang="en-US" dirty="0">
              <a:latin typeface="+mj-lt"/>
            </a:endParaRPr>
          </a:p>
        </p:txBody>
      </p:sp>
      <p:sp>
        <p:nvSpPr>
          <p:cNvPr id="3" name="Content Placeholder 2">
            <a:extLst>
              <a:ext uri="{FF2B5EF4-FFF2-40B4-BE49-F238E27FC236}">
                <a16:creationId xmlns:a16="http://schemas.microsoft.com/office/drawing/2014/main" id="{8C92F471-96C1-30BE-7D31-7C495111B7ED}"/>
              </a:ext>
            </a:extLst>
          </p:cNvPr>
          <p:cNvSpPr>
            <a:spLocks noGrp="1"/>
          </p:cNvSpPr>
          <p:nvPr>
            <p:ph idx="1"/>
          </p:nvPr>
        </p:nvSpPr>
        <p:spPr/>
        <p:txBody>
          <a:bodyPr vert="horz" lIns="91440" tIns="45720" rIns="91440" bIns="45720" rtlCol="0" anchor="t">
            <a:normAutofit/>
          </a:bodyPr>
          <a:lstStyle/>
          <a:p>
            <a:pPr>
              <a:buClr>
                <a:srgbClr val="33C4F1"/>
              </a:buClr>
              <a:buFont typeface="Wingdings" panose="05000000000000000000" pitchFamily="2" charset="2"/>
              <a:buChar char="v"/>
            </a:pPr>
            <a:r>
              <a:rPr lang="en-US" dirty="0">
                <a:latin typeface="+mn-lt"/>
                <a:cs typeface="Arial"/>
              </a:rPr>
              <a:t>The process for registering for EPRC </a:t>
            </a:r>
            <a:endParaRPr lang="en-US" dirty="0">
              <a:latin typeface="+mn-lt"/>
            </a:endParaRPr>
          </a:p>
          <a:p>
            <a:pPr>
              <a:buClr>
                <a:srgbClr val="33C4F1"/>
              </a:buClr>
              <a:buFont typeface="Wingdings" panose="05000000000000000000" pitchFamily="2" charset="2"/>
              <a:buChar char="v"/>
            </a:pPr>
            <a:r>
              <a:rPr lang="en-US" dirty="0">
                <a:latin typeface="+mn-lt"/>
                <a:cs typeface="Arial"/>
              </a:rPr>
              <a:t>New or changed data elements </a:t>
            </a:r>
          </a:p>
          <a:p>
            <a:pPr>
              <a:buClr>
                <a:srgbClr val="33C4F1"/>
              </a:buClr>
              <a:buFont typeface="Wingdings" panose="05000000000000000000" pitchFamily="2" charset="2"/>
              <a:buChar char="v"/>
            </a:pPr>
            <a:r>
              <a:rPr lang="en-US" dirty="0">
                <a:latin typeface="+mn-lt"/>
                <a:cs typeface="Arial"/>
              </a:rPr>
              <a:t>New or changed submission/format options</a:t>
            </a:r>
            <a:endParaRPr lang="en-US" dirty="0">
              <a:latin typeface="+mn-lt"/>
            </a:endParaRPr>
          </a:p>
          <a:p>
            <a:pPr>
              <a:buClr>
                <a:srgbClr val="33C4F1"/>
              </a:buClr>
              <a:buFont typeface="Wingdings" panose="05000000000000000000" pitchFamily="2" charset="2"/>
              <a:buChar char="v"/>
            </a:pPr>
            <a:r>
              <a:rPr lang="en-US" dirty="0">
                <a:latin typeface="+mn-lt"/>
                <a:cs typeface="Arial"/>
              </a:rPr>
              <a:t>Recertification issues to note</a:t>
            </a:r>
            <a:endParaRPr lang="en-US" dirty="0">
              <a:latin typeface="+mn-lt"/>
            </a:endParaRPr>
          </a:p>
          <a:p>
            <a:endParaRPr lang="en-US" dirty="0"/>
          </a:p>
        </p:txBody>
      </p:sp>
    </p:spTree>
    <p:extLst>
      <p:ext uri="{BB962C8B-B14F-4D97-AF65-F5344CB8AC3E}">
        <p14:creationId xmlns:p14="http://schemas.microsoft.com/office/powerpoint/2010/main" val="670570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6CB8C-E09D-7CF3-7069-5BF1D0AF333D}"/>
              </a:ext>
            </a:extLst>
          </p:cNvPr>
          <p:cNvSpPr>
            <a:spLocks noGrp="1"/>
          </p:cNvSpPr>
          <p:nvPr>
            <p:ph type="title"/>
          </p:nvPr>
        </p:nvSpPr>
        <p:spPr/>
        <p:txBody>
          <a:bodyPr/>
          <a:lstStyle/>
          <a:p>
            <a:r>
              <a:rPr lang="en-US" dirty="0">
                <a:latin typeface="+mj-lt"/>
              </a:rPr>
              <a:t>Login Page</a:t>
            </a:r>
          </a:p>
        </p:txBody>
      </p:sp>
      <p:pic>
        <p:nvPicPr>
          <p:cNvPr id="4" name="Content Placeholder 3">
            <a:extLst>
              <a:ext uri="{FF2B5EF4-FFF2-40B4-BE49-F238E27FC236}">
                <a16:creationId xmlns:a16="http://schemas.microsoft.com/office/drawing/2014/main" id="{D4BE51AF-76BC-1673-DAB8-BC306718CDFE}"/>
              </a:ext>
            </a:extLst>
          </p:cNvPr>
          <p:cNvPicPr>
            <a:picLocks noGrp="1" noChangeAspect="1"/>
          </p:cNvPicPr>
          <p:nvPr>
            <p:ph idx="1"/>
          </p:nvPr>
        </p:nvPicPr>
        <p:blipFill>
          <a:blip r:embed="rId2"/>
          <a:stretch>
            <a:fillRect/>
          </a:stretch>
        </p:blipFill>
        <p:spPr>
          <a:xfrm>
            <a:off x="7618775" y="1685925"/>
            <a:ext cx="4193449" cy="4343400"/>
          </a:xfrm>
          <a:prstGeom prst="rect">
            <a:avLst/>
          </a:prstGeom>
        </p:spPr>
      </p:pic>
      <p:pic>
        <p:nvPicPr>
          <p:cNvPr id="5" name="Picture 4">
            <a:extLst>
              <a:ext uri="{FF2B5EF4-FFF2-40B4-BE49-F238E27FC236}">
                <a16:creationId xmlns:a16="http://schemas.microsoft.com/office/drawing/2014/main" id="{C9D8812E-63CF-169A-7CA1-2B36367E4297}"/>
              </a:ext>
            </a:extLst>
          </p:cNvPr>
          <p:cNvPicPr>
            <a:picLocks noChangeAspect="1"/>
          </p:cNvPicPr>
          <p:nvPr/>
        </p:nvPicPr>
        <p:blipFill>
          <a:blip r:embed="rId3"/>
          <a:stretch>
            <a:fillRect/>
          </a:stretch>
        </p:blipFill>
        <p:spPr>
          <a:xfrm>
            <a:off x="609600" y="1608740"/>
            <a:ext cx="6055895" cy="4955794"/>
          </a:xfrm>
          <a:prstGeom prst="rect">
            <a:avLst/>
          </a:prstGeom>
        </p:spPr>
      </p:pic>
      <p:sp>
        <p:nvSpPr>
          <p:cNvPr id="7" name="TextBox 6">
            <a:extLst>
              <a:ext uri="{FF2B5EF4-FFF2-40B4-BE49-F238E27FC236}">
                <a16:creationId xmlns:a16="http://schemas.microsoft.com/office/drawing/2014/main" id="{38521A26-1CD9-C796-01E3-F34C3746AB5D}"/>
              </a:ext>
            </a:extLst>
          </p:cNvPr>
          <p:cNvSpPr txBox="1"/>
          <p:nvPr/>
        </p:nvSpPr>
        <p:spPr>
          <a:xfrm>
            <a:off x="440155" y="1832543"/>
            <a:ext cx="409575" cy="369332"/>
          </a:xfrm>
          <a:prstGeom prst="rect">
            <a:avLst/>
          </a:prstGeom>
          <a:noFill/>
        </p:spPr>
        <p:txBody>
          <a:bodyPr wrap="square" rtlCol="0">
            <a:spAutoFit/>
          </a:bodyPr>
          <a:lstStyle/>
          <a:p>
            <a:r>
              <a:rPr lang="en-US" dirty="0">
                <a:solidFill>
                  <a:srgbClr val="F15A29"/>
                </a:solidFill>
              </a:rPr>
              <a:t>1.</a:t>
            </a:r>
          </a:p>
        </p:txBody>
      </p:sp>
      <p:sp>
        <p:nvSpPr>
          <p:cNvPr id="8" name="TextBox 7">
            <a:extLst>
              <a:ext uri="{FF2B5EF4-FFF2-40B4-BE49-F238E27FC236}">
                <a16:creationId xmlns:a16="http://schemas.microsoft.com/office/drawing/2014/main" id="{227782F1-49A4-0D90-5D7B-1A02C7531B26}"/>
              </a:ext>
            </a:extLst>
          </p:cNvPr>
          <p:cNvSpPr txBox="1"/>
          <p:nvPr/>
        </p:nvSpPr>
        <p:spPr>
          <a:xfrm>
            <a:off x="440155" y="4286794"/>
            <a:ext cx="552450" cy="369332"/>
          </a:xfrm>
          <a:prstGeom prst="rect">
            <a:avLst/>
          </a:prstGeom>
          <a:noFill/>
        </p:spPr>
        <p:txBody>
          <a:bodyPr wrap="square" rtlCol="0">
            <a:spAutoFit/>
          </a:bodyPr>
          <a:lstStyle/>
          <a:p>
            <a:r>
              <a:rPr lang="en-US" dirty="0">
                <a:solidFill>
                  <a:srgbClr val="F15A29"/>
                </a:solidFill>
              </a:rPr>
              <a:t>2.</a:t>
            </a:r>
          </a:p>
        </p:txBody>
      </p:sp>
    </p:spTree>
    <p:extLst>
      <p:ext uri="{BB962C8B-B14F-4D97-AF65-F5344CB8AC3E}">
        <p14:creationId xmlns:p14="http://schemas.microsoft.com/office/powerpoint/2010/main" val="2328692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0E34A-93A7-594F-B268-57B72E570552}"/>
              </a:ext>
            </a:extLst>
          </p:cNvPr>
          <p:cNvSpPr>
            <a:spLocks noGrp="1"/>
          </p:cNvSpPr>
          <p:nvPr>
            <p:ph type="title"/>
          </p:nvPr>
        </p:nvSpPr>
        <p:spPr/>
        <p:txBody>
          <a:bodyPr/>
          <a:lstStyle/>
          <a:p>
            <a:r>
              <a:rPr lang="en-US" dirty="0">
                <a:latin typeface="+mj-lt"/>
              </a:rPr>
              <a:t>User Registration – First Time Only</a:t>
            </a:r>
          </a:p>
        </p:txBody>
      </p:sp>
      <p:pic>
        <p:nvPicPr>
          <p:cNvPr id="7" name="Picture 6">
            <a:extLst>
              <a:ext uri="{FF2B5EF4-FFF2-40B4-BE49-F238E27FC236}">
                <a16:creationId xmlns:a16="http://schemas.microsoft.com/office/drawing/2014/main" id="{543B3B72-2501-F220-32DE-ED5BE9532F25}"/>
              </a:ext>
            </a:extLst>
          </p:cNvPr>
          <p:cNvPicPr>
            <a:picLocks noChangeAspect="1"/>
          </p:cNvPicPr>
          <p:nvPr/>
        </p:nvPicPr>
        <p:blipFill>
          <a:blip r:embed="rId2"/>
          <a:stretch>
            <a:fillRect/>
          </a:stretch>
        </p:blipFill>
        <p:spPr>
          <a:xfrm>
            <a:off x="3589851" y="1788227"/>
            <a:ext cx="7992549" cy="4310246"/>
          </a:xfrm>
          <a:prstGeom prst="rect">
            <a:avLst/>
          </a:prstGeom>
        </p:spPr>
      </p:pic>
      <p:pic>
        <p:nvPicPr>
          <p:cNvPr id="8" name="Picture 7">
            <a:extLst>
              <a:ext uri="{FF2B5EF4-FFF2-40B4-BE49-F238E27FC236}">
                <a16:creationId xmlns:a16="http://schemas.microsoft.com/office/drawing/2014/main" id="{F7320AE3-77EC-1D8B-63E9-7FD1688DEE29}"/>
              </a:ext>
            </a:extLst>
          </p:cNvPr>
          <p:cNvPicPr>
            <a:picLocks noChangeAspect="1"/>
          </p:cNvPicPr>
          <p:nvPr/>
        </p:nvPicPr>
        <p:blipFill>
          <a:blip r:embed="rId3"/>
          <a:stretch>
            <a:fillRect/>
          </a:stretch>
        </p:blipFill>
        <p:spPr>
          <a:xfrm>
            <a:off x="3589851" y="1788227"/>
            <a:ext cx="6163590" cy="993734"/>
          </a:xfrm>
          <a:prstGeom prst="rect">
            <a:avLst/>
          </a:prstGeom>
        </p:spPr>
      </p:pic>
      <p:sp>
        <p:nvSpPr>
          <p:cNvPr id="9" name="TextBox 8">
            <a:extLst>
              <a:ext uri="{FF2B5EF4-FFF2-40B4-BE49-F238E27FC236}">
                <a16:creationId xmlns:a16="http://schemas.microsoft.com/office/drawing/2014/main" id="{84199FA4-FA69-296A-24C5-E1EFD8ACCAB4}"/>
              </a:ext>
            </a:extLst>
          </p:cNvPr>
          <p:cNvSpPr txBox="1"/>
          <p:nvPr/>
        </p:nvSpPr>
        <p:spPr>
          <a:xfrm>
            <a:off x="10334625" y="2924175"/>
            <a:ext cx="1104900" cy="257175"/>
          </a:xfrm>
          <a:prstGeom prst="rect">
            <a:avLst/>
          </a:prstGeom>
          <a:solidFill>
            <a:srgbClr val="000066"/>
          </a:solidFill>
        </p:spPr>
        <p:txBody>
          <a:bodyPr wrap="square" rtlCol="0">
            <a:spAutoFit/>
          </a:bodyPr>
          <a:lstStyle/>
          <a:p>
            <a:endParaRPr lang="en-US" dirty="0"/>
          </a:p>
        </p:txBody>
      </p:sp>
      <p:pic>
        <p:nvPicPr>
          <p:cNvPr id="6" name="Picture 5">
            <a:extLst>
              <a:ext uri="{FF2B5EF4-FFF2-40B4-BE49-F238E27FC236}">
                <a16:creationId xmlns:a16="http://schemas.microsoft.com/office/drawing/2014/main" id="{458166F4-C08F-A4FC-1685-A495207E2870}"/>
              </a:ext>
            </a:extLst>
          </p:cNvPr>
          <p:cNvPicPr>
            <a:picLocks noChangeAspect="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saturation sat="300000"/>
                    </a14:imgEffect>
                  </a14:imgLayer>
                </a14:imgProps>
              </a:ext>
            </a:extLst>
          </a:blip>
          <a:stretch>
            <a:fillRect/>
          </a:stretch>
        </p:blipFill>
        <p:spPr>
          <a:xfrm>
            <a:off x="609600" y="2145935"/>
            <a:ext cx="2847975" cy="5268167"/>
          </a:xfrm>
          <a:prstGeom prst="rect">
            <a:avLst/>
          </a:prstGeom>
        </p:spPr>
      </p:pic>
    </p:spTree>
    <p:extLst>
      <p:ext uri="{BB962C8B-B14F-4D97-AF65-F5344CB8AC3E}">
        <p14:creationId xmlns:p14="http://schemas.microsoft.com/office/powerpoint/2010/main" val="1058903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A458F-7BFB-C60C-5617-76BEE1EE4CF2}"/>
              </a:ext>
            </a:extLst>
          </p:cNvPr>
          <p:cNvSpPr>
            <a:spLocks noGrp="1"/>
          </p:cNvSpPr>
          <p:nvPr>
            <p:ph type="title"/>
          </p:nvPr>
        </p:nvSpPr>
        <p:spPr/>
        <p:txBody>
          <a:bodyPr/>
          <a:lstStyle/>
          <a:p>
            <a:r>
              <a:rPr lang="en-US" dirty="0">
                <a:latin typeface="+mj-lt"/>
                <a:cs typeface="Arial"/>
              </a:rPr>
              <a:t>Add a Business – First Time Only</a:t>
            </a:r>
            <a:endParaRPr lang="en-US" dirty="0">
              <a:latin typeface="+mj-lt"/>
            </a:endParaRPr>
          </a:p>
        </p:txBody>
      </p:sp>
      <p:pic>
        <p:nvPicPr>
          <p:cNvPr id="4" name="Picture 3">
            <a:extLst>
              <a:ext uri="{FF2B5EF4-FFF2-40B4-BE49-F238E27FC236}">
                <a16:creationId xmlns:a16="http://schemas.microsoft.com/office/drawing/2014/main" id="{E7B3C2F6-6B0D-5236-B842-ADE53DD1F7EB}"/>
              </a:ext>
            </a:extLst>
          </p:cNvPr>
          <p:cNvPicPr>
            <a:picLocks noChangeAspect="1"/>
          </p:cNvPicPr>
          <p:nvPr/>
        </p:nvPicPr>
        <p:blipFill>
          <a:blip r:embed="rId2"/>
          <a:stretch>
            <a:fillRect/>
          </a:stretch>
        </p:blipFill>
        <p:spPr>
          <a:xfrm>
            <a:off x="5404206" y="2186402"/>
            <a:ext cx="6431837" cy="3609145"/>
          </a:xfrm>
          <a:prstGeom prst="rect">
            <a:avLst/>
          </a:prstGeom>
        </p:spPr>
      </p:pic>
      <p:pic>
        <p:nvPicPr>
          <p:cNvPr id="5" name="Picture 4">
            <a:extLst>
              <a:ext uri="{FF2B5EF4-FFF2-40B4-BE49-F238E27FC236}">
                <a16:creationId xmlns:a16="http://schemas.microsoft.com/office/drawing/2014/main" id="{63DF6190-6815-51FC-7BCF-D21B24349986}"/>
              </a:ext>
            </a:extLst>
          </p:cNvPr>
          <p:cNvPicPr>
            <a:picLocks noChangeAspect="1"/>
          </p:cNvPicPr>
          <p:nvPr/>
        </p:nvPicPr>
        <p:blipFill>
          <a:blip r:embed="rId3"/>
          <a:stretch>
            <a:fillRect/>
          </a:stretch>
        </p:blipFill>
        <p:spPr>
          <a:xfrm>
            <a:off x="5347056" y="2186402"/>
            <a:ext cx="6163590" cy="993734"/>
          </a:xfrm>
          <a:prstGeom prst="rect">
            <a:avLst/>
          </a:prstGeom>
        </p:spPr>
      </p:pic>
      <p:pic>
        <p:nvPicPr>
          <p:cNvPr id="6" name="Picture 5">
            <a:extLst>
              <a:ext uri="{FF2B5EF4-FFF2-40B4-BE49-F238E27FC236}">
                <a16:creationId xmlns:a16="http://schemas.microsoft.com/office/drawing/2014/main" id="{37A82715-886B-A56A-47B7-CF4BC98DF128}"/>
              </a:ext>
            </a:extLst>
          </p:cNvPr>
          <p:cNvPicPr>
            <a:picLocks noChangeAspect="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355957" y="2009047"/>
            <a:ext cx="4753509" cy="4848953"/>
          </a:xfrm>
          <a:prstGeom prst="rect">
            <a:avLst/>
          </a:prstGeom>
        </p:spPr>
      </p:pic>
      <p:pic>
        <p:nvPicPr>
          <p:cNvPr id="7" name="Picture 6">
            <a:extLst>
              <a:ext uri="{FF2B5EF4-FFF2-40B4-BE49-F238E27FC236}">
                <a16:creationId xmlns:a16="http://schemas.microsoft.com/office/drawing/2014/main" id="{6FA357C3-D092-1AAE-A711-1790F9486D0B}"/>
              </a:ext>
            </a:extLst>
          </p:cNvPr>
          <p:cNvPicPr>
            <a:picLocks noChangeAspect="1"/>
          </p:cNvPicPr>
          <p:nvPr/>
        </p:nvPicPr>
        <p:blipFill>
          <a:blip r:embed="rId6"/>
          <a:stretch>
            <a:fillRect/>
          </a:stretch>
        </p:blipFill>
        <p:spPr>
          <a:xfrm>
            <a:off x="421271" y="4863081"/>
            <a:ext cx="4017612" cy="798645"/>
          </a:xfrm>
          <a:prstGeom prst="rect">
            <a:avLst/>
          </a:prstGeom>
        </p:spPr>
      </p:pic>
      <p:sp>
        <p:nvSpPr>
          <p:cNvPr id="9" name="TextBox 8">
            <a:extLst>
              <a:ext uri="{FF2B5EF4-FFF2-40B4-BE49-F238E27FC236}">
                <a16:creationId xmlns:a16="http://schemas.microsoft.com/office/drawing/2014/main" id="{961466BD-3FA7-FC60-221E-97DF735C3C12}"/>
              </a:ext>
            </a:extLst>
          </p:cNvPr>
          <p:cNvSpPr txBox="1"/>
          <p:nvPr/>
        </p:nvSpPr>
        <p:spPr>
          <a:xfrm>
            <a:off x="10655467" y="3300412"/>
            <a:ext cx="1104900" cy="257175"/>
          </a:xfrm>
          <a:prstGeom prst="rect">
            <a:avLst/>
          </a:prstGeom>
          <a:solidFill>
            <a:srgbClr val="000066"/>
          </a:solidFill>
        </p:spPr>
        <p:txBody>
          <a:bodyPr wrap="square" rtlCol="0">
            <a:spAutoFit/>
          </a:bodyPr>
          <a:lstStyle/>
          <a:p>
            <a:endParaRPr lang="en-US" dirty="0"/>
          </a:p>
        </p:txBody>
      </p:sp>
      <p:sp>
        <p:nvSpPr>
          <p:cNvPr id="3" name="TextBox 2">
            <a:extLst>
              <a:ext uri="{FF2B5EF4-FFF2-40B4-BE49-F238E27FC236}">
                <a16:creationId xmlns:a16="http://schemas.microsoft.com/office/drawing/2014/main" id="{C0F487A9-CF9C-024C-6EC1-A9440B26B7B4}"/>
              </a:ext>
            </a:extLst>
          </p:cNvPr>
          <p:cNvSpPr txBox="1"/>
          <p:nvPr/>
        </p:nvSpPr>
        <p:spPr>
          <a:xfrm>
            <a:off x="421271" y="3428999"/>
            <a:ext cx="3472542" cy="738664"/>
          </a:xfrm>
          <a:prstGeom prst="rect">
            <a:avLst/>
          </a:prstGeom>
          <a:noFill/>
          <a:ln>
            <a:solidFill>
              <a:srgbClr val="00B050"/>
            </a:solidFill>
          </a:ln>
        </p:spPr>
        <p:txBody>
          <a:bodyPr wrap="square" rtlCol="0">
            <a:spAutoFit/>
          </a:bodyPr>
          <a:lstStyle/>
          <a:p>
            <a:r>
              <a:rPr lang="en-US" sz="1400" b="1" u="sng" dirty="0">
                <a:solidFill>
                  <a:srgbClr val="00B050"/>
                </a:solidFill>
                <a:latin typeface="Calibri" panose="020F0502020204030204" pitchFamily="34" charset="0"/>
                <a:ea typeface="Calibri" panose="020F0502020204030204" pitchFamily="34" charset="0"/>
                <a:cs typeface="Calibri" panose="020F0502020204030204" pitchFamily="34" charset="0"/>
              </a:rPr>
              <a:t>NOTE</a:t>
            </a:r>
            <a:r>
              <a:rPr lang="en-US" sz="1400" dirty="0">
                <a:latin typeface="Calibri" panose="020F0502020204030204" pitchFamily="34" charset="0"/>
                <a:ea typeface="Calibri" panose="020F0502020204030204" pitchFamily="34" charset="0"/>
                <a:cs typeface="Calibri" panose="020F0502020204030204" pitchFamily="34" charset="0"/>
              </a:rPr>
              <a:t>: Enter only numbers in this EIN field, meaning do not enter the dash that separates some of the numbers.</a:t>
            </a:r>
          </a:p>
        </p:txBody>
      </p:sp>
      <p:cxnSp>
        <p:nvCxnSpPr>
          <p:cNvPr id="10" name="Straight Arrow Connector 9">
            <a:extLst>
              <a:ext uri="{FF2B5EF4-FFF2-40B4-BE49-F238E27FC236}">
                <a16:creationId xmlns:a16="http://schemas.microsoft.com/office/drawing/2014/main" id="{D83B979E-81C4-3B6E-F1AB-34ECA8CE248F}"/>
              </a:ext>
            </a:extLst>
          </p:cNvPr>
          <p:cNvCxnSpPr>
            <a:stCxn id="3" idx="3"/>
          </p:cNvCxnSpPr>
          <p:nvPr/>
        </p:nvCxnSpPr>
        <p:spPr>
          <a:xfrm>
            <a:off x="3893813" y="3798331"/>
            <a:ext cx="1951816" cy="1590098"/>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8061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AD3B8-0C63-B451-425C-6CA6B0651550}"/>
              </a:ext>
            </a:extLst>
          </p:cNvPr>
          <p:cNvSpPr>
            <a:spLocks noGrp="1"/>
          </p:cNvSpPr>
          <p:nvPr>
            <p:ph type="title"/>
          </p:nvPr>
        </p:nvSpPr>
        <p:spPr/>
        <p:txBody>
          <a:bodyPr/>
          <a:lstStyle/>
          <a:p>
            <a:r>
              <a:rPr lang="en-US" dirty="0">
                <a:latin typeface="+mj-lt"/>
              </a:rPr>
              <a:t>Add a Business </a:t>
            </a:r>
            <a:r>
              <a:rPr lang="en-US" sz="1400" dirty="0">
                <a:latin typeface="+mj-lt"/>
              </a:rPr>
              <a:t>(2)</a:t>
            </a:r>
          </a:p>
        </p:txBody>
      </p:sp>
      <p:pic>
        <p:nvPicPr>
          <p:cNvPr id="4" name="Picture 3">
            <a:extLst>
              <a:ext uri="{FF2B5EF4-FFF2-40B4-BE49-F238E27FC236}">
                <a16:creationId xmlns:a16="http://schemas.microsoft.com/office/drawing/2014/main" id="{CDF7DAEE-EA0A-7D21-C052-7775E9484FE4}"/>
              </a:ext>
            </a:extLst>
          </p:cNvPr>
          <p:cNvPicPr>
            <a:picLocks noChangeAspect="1"/>
          </p:cNvPicPr>
          <p:nvPr/>
        </p:nvPicPr>
        <p:blipFill>
          <a:blip r:embed="rId2"/>
          <a:stretch>
            <a:fillRect/>
          </a:stretch>
        </p:blipFill>
        <p:spPr>
          <a:xfrm>
            <a:off x="4210050" y="1714295"/>
            <a:ext cx="7264043" cy="4724809"/>
          </a:xfrm>
          <a:prstGeom prst="rect">
            <a:avLst/>
          </a:prstGeom>
        </p:spPr>
      </p:pic>
      <p:pic>
        <p:nvPicPr>
          <p:cNvPr id="5" name="Picture 4">
            <a:extLst>
              <a:ext uri="{FF2B5EF4-FFF2-40B4-BE49-F238E27FC236}">
                <a16:creationId xmlns:a16="http://schemas.microsoft.com/office/drawing/2014/main" id="{97C38297-C280-A314-F662-A44684B60DFF}"/>
              </a:ext>
            </a:extLst>
          </p:cNvPr>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521795" y="2174517"/>
            <a:ext cx="3440605" cy="5328366"/>
          </a:xfrm>
          <a:prstGeom prst="rect">
            <a:avLst/>
          </a:prstGeom>
        </p:spPr>
      </p:pic>
      <p:pic>
        <p:nvPicPr>
          <p:cNvPr id="6" name="Picture 5">
            <a:extLst>
              <a:ext uri="{FF2B5EF4-FFF2-40B4-BE49-F238E27FC236}">
                <a16:creationId xmlns:a16="http://schemas.microsoft.com/office/drawing/2014/main" id="{969DDAC8-3112-4248-B7C4-52AE6D5AD05A}"/>
              </a:ext>
            </a:extLst>
          </p:cNvPr>
          <p:cNvPicPr>
            <a:picLocks noChangeAspect="1"/>
          </p:cNvPicPr>
          <p:nvPr/>
        </p:nvPicPr>
        <p:blipFill>
          <a:blip r:embed="rId5"/>
          <a:stretch>
            <a:fillRect/>
          </a:stretch>
        </p:blipFill>
        <p:spPr>
          <a:xfrm>
            <a:off x="4210050" y="1677650"/>
            <a:ext cx="6163590" cy="993734"/>
          </a:xfrm>
          <a:prstGeom prst="rect">
            <a:avLst/>
          </a:prstGeom>
        </p:spPr>
      </p:pic>
      <p:sp>
        <p:nvSpPr>
          <p:cNvPr id="7" name="TextBox 6">
            <a:extLst>
              <a:ext uri="{FF2B5EF4-FFF2-40B4-BE49-F238E27FC236}">
                <a16:creationId xmlns:a16="http://schemas.microsoft.com/office/drawing/2014/main" id="{E7A5D891-5305-1F96-3C27-549D2618F9A2}"/>
              </a:ext>
            </a:extLst>
          </p:cNvPr>
          <p:cNvSpPr txBox="1"/>
          <p:nvPr/>
        </p:nvSpPr>
        <p:spPr>
          <a:xfrm>
            <a:off x="10366970" y="2655393"/>
            <a:ext cx="1104900" cy="257175"/>
          </a:xfrm>
          <a:prstGeom prst="rect">
            <a:avLst/>
          </a:prstGeom>
          <a:solidFill>
            <a:srgbClr val="000066"/>
          </a:solidFill>
        </p:spPr>
        <p:txBody>
          <a:bodyPr wrap="square" rtlCol="0">
            <a:spAutoFit/>
          </a:bodyPr>
          <a:lstStyle/>
          <a:p>
            <a:endParaRPr lang="en-US" dirty="0"/>
          </a:p>
        </p:txBody>
      </p:sp>
    </p:spTree>
    <p:extLst>
      <p:ext uri="{BB962C8B-B14F-4D97-AF65-F5344CB8AC3E}">
        <p14:creationId xmlns:p14="http://schemas.microsoft.com/office/powerpoint/2010/main" val="827508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48B6B-3795-6586-0873-A5680BFFAB5A}"/>
              </a:ext>
            </a:extLst>
          </p:cNvPr>
          <p:cNvSpPr>
            <a:spLocks noGrp="1"/>
          </p:cNvSpPr>
          <p:nvPr>
            <p:ph type="title"/>
          </p:nvPr>
        </p:nvSpPr>
        <p:spPr/>
        <p:txBody>
          <a:bodyPr/>
          <a:lstStyle/>
          <a:p>
            <a:r>
              <a:rPr lang="en-US" dirty="0">
                <a:latin typeface="+mj-lt"/>
              </a:rPr>
              <a:t>Add a Business </a:t>
            </a:r>
            <a:r>
              <a:rPr lang="en-US" sz="1400" dirty="0">
                <a:latin typeface="+mj-lt"/>
              </a:rPr>
              <a:t>(3)</a:t>
            </a:r>
          </a:p>
        </p:txBody>
      </p:sp>
      <p:pic>
        <p:nvPicPr>
          <p:cNvPr id="4" name="Content Placeholder 3">
            <a:extLst>
              <a:ext uri="{FF2B5EF4-FFF2-40B4-BE49-F238E27FC236}">
                <a16:creationId xmlns:a16="http://schemas.microsoft.com/office/drawing/2014/main" id="{B736259B-84B6-082C-9F34-26DF51A24A10}"/>
              </a:ext>
            </a:extLst>
          </p:cNvPr>
          <p:cNvPicPr>
            <a:picLocks noGrp="1" noChangeAspect="1"/>
          </p:cNvPicPr>
          <p:nvPr>
            <p:ph idx="1"/>
          </p:nvPr>
        </p:nvPicPr>
        <p:blipFill>
          <a:blip r:embed="rId2"/>
          <a:stretch>
            <a:fillRect/>
          </a:stretch>
        </p:blipFill>
        <p:spPr>
          <a:xfrm>
            <a:off x="5166081" y="2534938"/>
            <a:ext cx="6431837" cy="2682472"/>
          </a:xfrm>
          <a:prstGeom prst="rect">
            <a:avLst/>
          </a:prstGeom>
        </p:spPr>
      </p:pic>
      <p:pic>
        <p:nvPicPr>
          <p:cNvPr id="5" name="Picture 4">
            <a:extLst>
              <a:ext uri="{FF2B5EF4-FFF2-40B4-BE49-F238E27FC236}">
                <a16:creationId xmlns:a16="http://schemas.microsoft.com/office/drawing/2014/main" id="{2DAFA1C1-3207-28A2-9CA4-D47F0CB41A28}"/>
              </a:ext>
            </a:extLst>
          </p:cNvPr>
          <p:cNvPicPr>
            <a:picLocks noChangeAspect="1"/>
          </p:cNvPicPr>
          <p:nvPr/>
        </p:nvPicPr>
        <p:blipFill>
          <a:blip r:embed="rId3"/>
          <a:stretch>
            <a:fillRect/>
          </a:stretch>
        </p:blipFill>
        <p:spPr>
          <a:xfrm>
            <a:off x="5166081" y="2038071"/>
            <a:ext cx="6163590" cy="993734"/>
          </a:xfrm>
          <a:prstGeom prst="rect">
            <a:avLst/>
          </a:prstGeom>
        </p:spPr>
      </p:pic>
      <p:sp>
        <p:nvSpPr>
          <p:cNvPr id="6" name="TextBox 5">
            <a:extLst>
              <a:ext uri="{FF2B5EF4-FFF2-40B4-BE49-F238E27FC236}">
                <a16:creationId xmlns:a16="http://schemas.microsoft.com/office/drawing/2014/main" id="{5B639A20-EC57-BC95-D7AB-721386222433}"/>
              </a:ext>
            </a:extLst>
          </p:cNvPr>
          <p:cNvSpPr txBox="1"/>
          <p:nvPr/>
        </p:nvSpPr>
        <p:spPr>
          <a:xfrm>
            <a:off x="10493018" y="3031805"/>
            <a:ext cx="1104900" cy="257175"/>
          </a:xfrm>
          <a:prstGeom prst="rect">
            <a:avLst/>
          </a:prstGeom>
          <a:solidFill>
            <a:srgbClr val="000066"/>
          </a:solidFill>
        </p:spPr>
        <p:txBody>
          <a:bodyPr wrap="square" rtlCol="0">
            <a:spAutoFit/>
          </a:bodyPr>
          <a:lstStyle/>
          <a:p>
            <a:endParaRPr lang="en-US" dirty="0"/>
          </a:p>
        </p:txBody>
      </p:sp>
      <p:pic>
        <p:nvPicPr>
          <p:cNvPr id="7" name="Picture 6">
            <a:extLst>
              <a:ext uri="{FF2B5EF4-FFF2-40B4-BE49-F238E27FC236}">
                <a16:creationId xmlns:a16="http://schemas.microsoft.com/office/drawing/2014/main" id="{CF6043AF-8570-AB55-5C5D-AE1FA4BBE4DD}"/>
              </a:ext>
            </a:extLst>
          </p:cNvPr>
          <p:cNvPicPr>
            <a:picLocks noChangeAspect="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420648" y="2559323"/>
            <a:ext cx="4163929" cy="5316173"/>
          </a:xfrm>
          <a:prstGeom prst="rect">
            <a:avLst/>
          </a:prstGeom>
        </p:spPr>
      </p:pic>
    </p:spTree>
    <p:extLst>
      <p:ext uri="{BB962C8B-B14F-4D97-AF65-F5344CB8AC3E}">
        <p14:creationId xmlns:p14="http://schemas.microsoft.com/office/powerpoint/2010/main" val="827324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41142-D568-51E4-926E-86A1B3CF1A74}"/>
              </a:ext>
            </a:extLst>
          </p:cNvPr>
          <p:cNvSpPr>
            <a:spLocks noGrp="1"/>
          </p:cNvSpPr>
          <p:nvPr>
            <p:ph type="title"/>
          </p:nvPr>
        </p:nvSpPr>
        <p:spPr/>
        <p:txBody>
          <a:bodyPr/>
          <a:lstStyle/>
          <a:p>
            <a:r>
              <a:rPr lang="en-US" dirty="0">
                <a:latin typeface="+mj-lt"/>
              </a:rPr>
              <a:t>Home Page</a:t>
            </a:r>
          </a:p>
        </p:txBody>
      </p:sp>
      <p:pic>
        <p:nvPicPr>
          <p:cNvPr id="4" name="Content Placeholder 3">
            <a:extLst>
              <a:ext uri="{FF2B5EF4-FFF2-40B4-BE49-F238E27FC236}">
                <a16:creationId xmlns:a16="http://schemas.microsoft.com/office/drawing/2014/main" id="{686931F5-C639-82AD-01BA-E7441F01DE0F}"/>
              </a:ext>
            </a:extLst>
          </p:cNvPr>
          <p:cNvPicPr>
            <a:picLocks noGrp="1" noChangeAspect="1"/>
          </p:cNvPicPr>
          <p:nvPr>
            <p:ph idx="1"/>
          </p:nvPr>
        </p:nvPicPr>
        <p:blipFill>
          <a:blip r:embed="rId2"/>
          <a:stretch>
            <a:fillRect/>
          </a:stretch>
        </p:blipFill>
        <p:spPr>
          <a:xfrm>
            <a:off x="4415134" y="1816768"/>
            <a:ext cx="7548719" cy="4343400"/>
          </a:xfrm>
          <a:prstGeom prst="rect">
            <a:avLst/>
          </a:prstGeom>
        </p:spPr>
      </p:pic>
      <p:pic>
        <p:nvPicPr>
          <p:cNvPr id="6" name="Picture 5">
            <a:extLst>
              <a:ext uri="{FF2B5EF4-FFF2-40B4-BE49-F238E27FC236}">
                <a16:creationId xmlns:a16="http://schemas.microsoft.com/office/drawing/2014/main" id="{CD5CBE2F-DEB1-5319-A094-92CC51FF98EE}"/>
              </a:ext>
            </a:extLst>
          </p:cNvPr>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792700" y="2006155"/>
            <a:ext cx="2328874" cy="5316173"/>
          </a:xfrm>
          <a:prstGeom prst="rect">
            <a:avLst/>
          </a:prstGeom>
        </p:spPr>
      </p:pic>
      <p:pic>
        <p:nvPicPr>
          <p:cNvPr id="7" name="Picture 6">
            <a:extLst>
              <a:ext uri="{FF2B5EF4-FFF2-40B4-BE49-F238E27FC236}">
                <a16:creationId xmlns:a16="http://schemas.microsoft.com/office/drawing/2014/main" id="{D2C79F3E-39D9-B576-A3DB-2CA55844D73D}"/>
              </a:ext>
            </a:extLst>
          </p:cNvPr>
          <p:cNvPicPr>
            <a:picLocks noChangeAspect="1"/>
          </p:cNvPicPr>
          <p:nvPr/>
        </p:nvPicPr>
        <p:blipFill>
          <a:blip r:embed="rId5"/>
          <a:stretch>
            <a:fillRect/>
          </a:stretch>
        </p:blipFill>
        <p:spPr>
          <a:xfrm>
            <a:off x="4415134" y="1509288"/>
            <a:ext cx="6169687" cy="993734"/>
          </a:xfrm>
          <a:prstGeom prst="rect">
            <a:avLst/>
          </a:prstGeom>
        </p:spPr>
      </p:pic>
    </p:spTree>
    <p:extLst>
      <p:ext uri="{BB962C8B-B14F-4D97-AF65-F5344CB8AC3E}">
        <p14:creationId xmlns:p14="http://schemas.microsoft.com/office/powerpoint/2010/main" val="3999652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ABB07-678B-09B0-FC5B-3F15DF70BB6F}"/>
              </a:ext>
            </a:extLst>
          </p:cNvPr>
          <p:cNvSpPr>
            <a:spLocks noGrp="1"/>
          </p:cNvSpPr>
          <p:nvPr>
            <p:ph type="title"/>
          </p:nvPr>
        </p:nvSpPr>
        <p:spPr/>
        <p:txBody>
          <a:bodyPr/>
          <a:lstStyle/>
          <a:p>
            <a:r>
              <a:rPr lang="en-US" dirty="0">
                <a:latin typeface="+mj-lt"/>
              </a:rPr>
              <a:t>Business Information Page</a:t>
            </a:r>
          </a:p>
        </p:txBody>
      </p:sp>
      <p:pic>
        <p:nvPicPr>
          <p:cNvPr id="4" name="Content Placeholder 3">
            <a:extLst>
              <a:ext uri="{FF2B5EF4-FFF2-40B4-BE49-F238E27FC236}">
                <a16:creationId xmlns:a16="http://schemas.microsoft.com/office/drawing/2014/main" id="{8F354071-258B-E9B1-0358-2775F2BB55F6}"/>
              </a:ext>
            </a:extLst>
          </p:cNvPr>
          <p:cNvPicPr>
            <a:picLocks noGrp="1" noChangeAspect="1"/>
          </p:cNvPicPr>
          <p:nvPr>
            <p:ph idx="1"/>
          </p:nvPr>
        </p:nvPicPr>
        <p:blipFill>
          <a:blip r:embed="rId2"/>
          <a:stretch>
            <a:fillRect/>
          </a:stretch>
        </p:blipFill>
        <p:spPr>
          <a:xfrm>
            <a:off x="2939171" y="2026833"/>
            <a:ext cx="8864352" cy="3859102"/>
          </a:xfrm>
          <a:prstGeom prst="rect">
            <a:avLst/>
          </a:prstGeom>
        </p:spPr>
      </p:pic>
      <p:pic>
        <p:nvPicPr>
          <p:cNvPr id="5" name="Picture 4">
            <a:extLst>
              <a:ext uri="{FF2B5EF4-FFF2-40B4-BE49-F238E27FC236}">
                <a16:creationId xmlns:a16="http://schemas.microsoft.com/office/drawing/2014/main" id="{8BC6AB7D-AB93-4EF5-B9C9-4FF7CF2AE8F4}"/>
              </a:ext>
            </a:extLst>
          </p:cNvPr>
          <p:cNvPicPr>
            <a:picLocks noChangeAspect="1"/>
          </p:cNvPicPr>
          <p:nvPr/>
        </p:nvPicPr>
        <p:blipFill>
          <a:blip r:embed="rId3"/>
          <a:stretch>
            <a:fillRect/>
          </a:stretch>
        </p:blipFill>
        <p:spPr>
          <a:xfrm>
            <a:off x="2939171" y="1712933"/>
            <a:ext cx="6169687" cy="993734"/>
          </a:xfrm>
          <a:prstGeom prst="rect">
            <a:avLst/>
          </a:prstGeom>
        </p:spPr>
      </p:pic>
      <p:pic>
        <p:nvPicPr>
          <p:cNvPr id="6" name="Picture 5">
            <a:extLst>
              <a:ext uri="{FF2B5EF4-FFF2-40B4-BE49-F238E27FC236}">
                <a16:creationId xmlns:a16="http://schemas.microsoft.com/office/drawing/2014/main" id="{5E9E00A2-E664-4219-86FF-CED2258ACABF}"/>
              </a:ext>
            </a:extLst>
          </p:cNvPr>
          <p:cNvPicPr>
            <a:picLocks noChangeAspect="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37223" y="2026833"/>
            <a:ext cx="2901948" cy="4060288"/>
          </a:xfrm>
          <a:prstGeom prst="rect">
            <a:avLst/>
          </a:prstGeom>
        </p:spPr>
      </p:pic>
    </p:spTree>
    <p:extLst>
      <p:ext uri="{BB962C8B-B14F-4D97-AF65-F5344CB8AC3E}">
        <p14:creationId xmlns:p14="http://schemas.microsoft.com/office/powerpoint/2010/main" val="1785871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D3C45-DF20-E956-9C73-62106790931F}"/>
              </a:ext>
            </a:extLst>
          </p:cNvPr>
          <p:cNvSpPr>
            <a:spLocks noGrp="1"/>
          </p:cNvSpPr>
          <p:nvPr>
            <p:ph type="title"/>
          </p:nvPr>
        </p:nvSpPr>
        <p:spPr/>
        <p:txBody>
          <a:bodyPr/>
          <a:lstStyle/>
          <a:p>
            <a:r>
              <a:rPr lang="en-US" dirty="0">
                <a:latin typeface="+mj-lt"/>
              </a:rPr>
              <a:t>Submission History Page</a:t>
            </a:r>
          </a:p>
        </p:txBody>
      </p:sp>
      <p:pic>
        <p:nvPicPr>
          <p:cNvPr id="4" name="Picture 3">
            <a:extLst>
              <a:ext uri="{FF2B5EF4-FFF2-40B4-BE49-F238E27FC236}">
                <a16:creationId xmlns:a16="http://schemas.microsoft.com/office/drawing/2014/main" id="{16A564A6-BA53-44BB-A2B1-4A5CD4DC277B}"/>
              </a:ext>
            </a:extLst>
          </p:cNvPr>
          <p:cNvPicPr>
            <a:picLocks noChangeAspect="1"/>
          </p:cNvPicPr>
          <p:nvPr/>
        </p:nvPicPr>
        <p:blipFill>
          <a:blip r:embed="rId2"/>
          <a:stretch>
            <a:fillRect/>
          </a:stretch>
        </p:blipFill>
        <p:spPr>
          <a:xfrm>
            <a:off x="3494314" y="2874138"/>
            <a:ext cx="8697686" cy="3600185"/>
          </a:xfrm>
          <a:prstGeom prst="rect">
            <a:avLst/>
          </a:prstGeom>
        </p:spPr>
      </p:pic>
      <p:pic>
        <p:nvPicPr>
          <p:cNvPr id="5" name="Picture 4">
            <a:extLst>
              <a:ext uri="{FF2B5EF4-FFF2-40B4-BE49-F238E27FC236}">
                <a16:creationId xmlns:a16="http://schemas.microsoft.com/office/drawing/2014/main" id="{66B8FA0A-BD98-882B-A7B3-0A0BD0D1A660}"/>
              </a:ext>
            </a:extLst>
          </p:cNvPr>
          <p:cNvPicPr>
            <a:picLocks noChangeAspect="1"/>
          </p:cNvPicPr>
          <p:nvPr/>
        </p:nvPicPr>
        <p:blipFill>
          <a:blip r:embed="rId3"/>
          <a:stretch>
            <a:fillRect/>
          </a:stretch>
        </p:blipFill>
        <p:spPr>
          <a:xfrm>
            <a:off x="3494314" y="2780301"/>
            <a:ext cx="6606682" cy="927272"/>
          </a:xfrm>
          <a:prstGeom prst="rect">
            <a:avLst/>
          </a:prstGeom>
        </p:spPr>
      </p:pic>
      <p:pic>
        <p:nvPicPr>
          <p:cNvPr id="7" name="Picture 6">
            <a:extLst>
              <a:ext uri="{FF2B5EF4-FFF2-40B4-BE49-F238E27FC236}">
                <a16:creationId xmlns:a16="http://schemas.microsoft.com/office/drawing/2014/main" id="{5C1BEFC1-95F5-D3F8-CE97-0AD2FFAC3F25}"/>
              </a:ext>
            </a:extLst>
          </p:cNvPr>
          <p:cNvPicPr>
            <a:picLocks noChangeAspect="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7000" y="1715040"/>
            <a:ext cx="11339543" cy="1713959"/>
          </a:xfrm>
          <a:prstGeom prst="rect">
            <a:avLst/>
          </a:prstGeom>
        </p:spPr>
      </p:pic>
      <p:pic>
        <p:nvPicPr>
          <p:cNvPr id="8" name="Picture 7">
            <a:extLst>
              <a:ext uri="{FF2B5EF4-FFF2-40B4-BE49-F238E27FC236}">
                <a16:creationId xmlns:a16="http://schemas.microsoft.com/office/drawing/2014/main" id="{9569C17B-AB84-81A1-EBF2-4519BB6DA0DF}"/>
              </a:ext>
            </a:extLst>
          </p:cNvPr>
          <p:cNvPicPr>
            <a:picLocks noChangeAspect="1"/>
          </p:cNvPicPr>
          <p:nvPr/>
        </p:nvPicPr>
        <p:blipFill>
          <a:blip r:embed="rId6"/>
          <a:stretch>
            <a:fillRect/>
          </a:stretch>
        </p:blipFill>
        <p:spPr>
          <a:xfrm>
            <a:off x="10733702" y="3715736"/>
            <a:ext cx="1109568" cy="262151"/>
          </a:xfrm>
          <a:prstGeom prst="rect">
            <a:avLst/>
          </a:prstGeom>
        </p:spPr>
      </p:pic>
    </p:spTree>
    <p:extLst>
      <p:ext uri="{BB962C8B-B14F-4D97-AF65-F5344CB8AC3E}">
        <p14:creationId xmlns:p14="http://schemas.microsoft.com/office/powerpoint/2010/main" val="2811177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4CB78-A17F-7860-080B-B0CF79F66ACD}"/>
              </a:ext>
            </a:extLst>
          </p:cNvPr>
          <p:cNvSpPr>
            <a:spLocks noGrp="1"/>
          </p:cNvSpPr>
          <p:nvPr>
            <p:ph type="title"/>
          </p:nvPr>
        </p:nvSpPr>
        <p:spPr/>
        <p:txBody>
          <a:bodyPr/>
          <a:lstStyle/>
          <a:p>
            <a:r>
              <a:rPr lang="en-US" dirty="0">
                <a:latin typeface="+mj-lt"/>
              </a:rPr>
              <a:t>Profile Information Page</a:t>
            </a:r>
          </a:p>
        </p:txBody>
      </p:sp>
      <p:pic>
        <p:nvPicPr>
          <p:cNvPr id="4" name="Content Placeholder 3">
            <a:extLst>
              <a:ext uri="{FF2B5EF4-FFF2-40B4-BE49-F238E27FC236}">
                <a16:creationId xmlns:a16="http://schemas.microsoft.com/office/drawing/2014/main" id="{8D84A167-E093-8936-9841-7C829A5D3022}"/>
              </a:ext>
            </a:extLst>
          </p:cNvPr>
          <p:cNvPicPr>
            <a:picLocks noGrp="1" noChangeAspect="1"/>
          </p:cNvPicPr>
          <p:nvPr>
            <p:ph idx="1"/>
          </p:nvPr>
        </p:nvPicPr>
        <p:blipFill>
          <a:blip r:embed="rId2"/>
          <a:stretch>
            <a:fillRect/>
          </a:stretch>
        </p:blipFill>
        <p:spPr>
          <a:xfrm>
            <a:off x="6203179" y="1840832"/>
            <a:ext cx="5111620" cy="4343400"/>
          </a:xfrm>
          <a:prstGeom prst="rect">
            <a:avLst/>
          </a:prstGeom>
        </p:spPr>
      </p:pic>
      <p:pic>
        <p:nvPicPr>
          <p:cNvPr id="5" name="Picture 4">
            <a:extLst>
              <a:ext uri="{FF2B5EF4-FFF2-40B4-BE49-F238E27FC236}">
                <a16:creationId xmlns:a16="http://schemas.microsoft.com/office/drawing/2014/main" id="{55A57CE5-391F-44EE-8BF7-35B6774117CF}"/>
              </a:ext>
            </a:extLst>
          </p:cNvPr>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767970" y="1333500"/>
            <a:ext cx="4108829" cy="4850732"/>
          </a:xfrm>
          <a:prstGeom prst="rect">
            <a:avLst/>
          </a:prstGeom>
        </p:spPr>
      </p:pic>
      <p:pic>
        <p:nvPicPr>
          <p:cNvPr id="6" name="Picture 5">
            <a:extLst>
              <a:ext uri="{FF2B5EF4-FFF2-40B4-BE49-F238E27FC236}">
                <a16:creationId xmlns:a16="http://schemas.microsoft.com/office/drawing/2014/main" id="{08E00C56-47CC-3E4F-2B00-2D3D888A4A75}"/>
              </a:ext>
            </a:extLst>
          </p:cNvPr>
          <p:cNvPicPr>
            <a:picLocks noChangeAspect="1"/>
          </p:cNvPicPr>
          <p:nvPr/>
        </p:nvPicPr>
        <p:blipFill>
          <a:blip r:embed="rId5"/>
          <a:stretch>
            <a:fillRect/>
          </a:stretch>
        </p:blipFill>
        <p:spPr>
          <a:xfrm>
            <a:off x="6203179" y="1681309"/>
            <a:ext cx="5807846" cy="999831"/>
          </a:xfrm>
          <a:prstGeom prst="rect">
            <a:avLst/>
          </a:prstGeom>
        </p:spPr>
      </p:pic>
    </p:spTree>
    <p:extLst>
      <p:ext uri="{BB962C8B-B14F-4D97-AF65-F5344CB8AC3E}">
        <p14:creationId xmlns:p14="http://schemas.microsoft.com/office/powerpoint/2010/main" val="473888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19F7A-2714-9EE4-1221-AC1F682970DB}"/>
              </a:ext>
            </a:extLst>
          </p:cNvPr>
          <p:cNvSpPr>
            <a:spLocks noGrp="1"/>
          </p:cNvSpPr>
          <p:nvPr>
            <p:ph type="title"/>
          </p:nvPr>
        </p:nvSpPr>
        <p:spPr/>
        <p:txBody>
          <a:bodyPr/>
          <a:lstStyle/>
          <a:p>
            <a:r>
              <a:rPr lang="en-US" dirty="0">
                <a:latin typeface="+mj-lt"/>
              </a:rPr>
              <a:t>Confirm Business</a:t>
            </a:r>
          </a:p>
        </p:txBody>
      </p:sp>
      <p:pic>
        <p:nvPicPr>
          <p:cNvPr id="4" name="Content Placeholder 3">
            <a:extLst>
              <a:ext uri="{FF2B5EF4-FFF2-40B4-BE49-F238E27FC236}">
                <a16:creationId xmlns:a16="http://schemas.microsoft.com/office/drawing/2014/main" id="{716878BA-8E81-9E2A-3EFF-D6CF089FEF20}"/>
              </a:ext>
            </a:extLst>
          </p:cNvPr>
          <p:cNvPicPr>
            <a:picLocks noGrp="1" noChangeAspect="1"/>
          </p:cNvPicPr>
          <p:nvPr>
            <p:ph idx="1"/>
          </p:nvPr>
        </p:nvPicPr>
        <p:blipFill>
          <a:blip r:embed="rId2"/>
          <a:stretch>
            <a:fillRect/>
          </a:stretch>
        </p:blipFill>
        <p:spPr>
          <a:xfrm>
            <a:off x="4199161" y="3562756"/>
            <a:ext cx="7852329" cy="2664183"/>
          </a:xfrm>
          <a:prstGeom prst="rect">
            <a:avLst/>
          </a:prstGeom>
        </p:spPr>
      </p:pic>
      <p:pic>
        <p:nvPicPr>
          <p:cNvPr id="5" name="Picture 4">
            <a:extLst>
              <a:ext uri="{FF2B5EF4-FFF2-40B4-BE49-F238E27FC236}">
                <a16:creationId xmlns:a16="http://schemas.microsoft.com/office/drawing/2014/main" id="{11B67838-6FBA-05DF-D95F-196179FEA6B0}"/>
              </a:ext>
            </a:extLst>
          </p:cNvPr>
          <p:cNvPicPr>
            <a:picLocks noChangeAspect="1"/>
          </p:cNvPicPr>
          <p:nvPr/>
        </p:nvPicPr>
        <p:blipFill>
          <a:blip r:embed="rId3"/>
          <a:stretch>
            <a:fillRect/>
          </a:stretch>
        </p:blipFill>
        <p:spPr>
          <a:xfrm>
            <a:off x="4199161" y="3137631"/>
            <a:ext cx="6163590" cy="999831"/>
          </a:xfrm>
          <a:prstGeom prst="rect">
            <a:avLst/>
          </a:prstGeom>
        </p:spPr>
      </p:pic>
      <p:pic>
        <p:nvPicPr>
          <p:cNvPr id="6" name="Picture 5">
            <a:extLst>
              <a:ext uri="{FF2B5EF4-FFF2-40B4-BE49-F238E27FC236}">
                <a16:creationId xmlns:a16="http://schemas.microsoft.com/office/drawing/2014/main" id="{0989C050-4E17-D321-823B-71E22D58D5D8}"/>
              </a:ext>
            </a:extLst>
          </p:cNvPr>
          <p:cNvPicPr>
            <a:picLocks noChangeAspect="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328863" y="2735179"/>
            <a:ext cx="3207071" cy="6698085"/>
          </a:xfrm>
          <a:prstGeom prst="rect">
            <a:avLst/>
          </a:prstGeom>
        </p:spPr>
      </p:pic>
      <p:pic>
        <p:nvPicPr>
          <p:cNvPr id="7" name="Picture 6">
            <a:extLst>
              <a:ext uri="{FF2B5EF4-FFF2-40B4-BE49-F238E27FC236}">
                <a16:creationId xmlns:a16="http://schemas.microsoft.com/office/drawing/2014/main" id="{83DF0D79-51A6-BDF1-5A40-30B91848AE16}"/>
              </a:ext>
            </a:extLst>
          </p:cNvPr>
          <p:cNvPicPr>
            <a:picLocks noChangeAspect="1"/>
          </p:cNvPicPr>
          <p:nvPr/>
        </p:nvPicPr>
        <p:blipFill>
          <a:blip r:embed="rId6"/>
          <a:stretch>
            <a:fillRect/>
          </a:stretch>
        </p:blipFill>
        <p:spPr>
          <a:xfrm>
            <a:off x="10674689" y="4212324"/>
            <a:ext cx="1109568" cy="262151"/>
          </a:xfrm>
          <a:prstGeom prst="rect">
            <a:avLst/>
          </a:prstGeom>
        </p:spPr>
      </p:pic>
    </p:spTree>
    <p:extLst>
      <p:ext uri="{BB962C8B-B14F-4D97-AF65-F5344CB8AC3E}">
        <p14:creationId xmlns:p14="http://schemas.microsoft.com/office/powerpoint/2010/main" val="4136294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1F7A7-0250-AB37-4F48-EA19B8157B5B}"/>
              </a:ext>
            </a:extLst>
          </p:cNvPr>
          <p:cNvSpPr>
            <a:spLocks noGrp="1"/>
          </p:cNvSpPr>
          <p:nvPr>
            <p:ph type="title"/>
          </p:nvPr>
        </p:nvSpPr>
        <p:spPr/>
        <p:txBody>
          <a:bodyPr/>
          <a:lstStyle/>
          <a:p>
            <a:r>
              <a:rPr lang="en-US" dirty="0">
                <a:latin typeface="+mj-lt"/>
              </a:rPr>
              <a:t>Select Business</a:t>
            </a:r>
          </a:p>
        </p:txBody>
      </p:sp>
      <p:pic>
        <p:nvPicPr>
          <p:cNvPr id="4" name="Content Placeholder 3">
            <a:extLst>
              <a:ext uri="{FF2B5EF4-FFF2-40B4-BE49-F238E27FC236}">
                <a16:creationId xmlns:a16="http://schemas.microsoft.com/office/drawing/2014/main" id="{F171DA85-C919-94FD-EAEA-3160B7598085}"/>
              </a:ext>
            </a:extLst>
          </p:cNvPr>
          <p:cNvPicPr>
            <a:picLocks noGrp="1" noChangeAspect="1"/>
          </p:cNvPicPr>
          <p:nvPr>
            <p:ph idx="1"/>
          </p:nvPr>
        </p:nvPicPr>
        <p:blipFill>
          <a:blip r:embed="rId2"/>
          <a:stretch>
            <a:fillRect/>
          </a:stretch>
        </p:blipFill>
        <p:spPr>
          <a:xfrm>
            <a:off x="3467868" y="3236127"/>
            <a:ext cx="8724132" cy="2932430"/>
          </a:xfrm>
          <a:prstGeom prst="rect">
            <a:avLst/>
          </a:prstGeom>
        </p:spPr>
      </p:pic>
      <p:pic>
        <p:nvPicPr>
          <p:cNvPr id="5" name="Picture 4">
            <a:extLst>
              <a:ext uri="{FF2B5EF4-FFF2-40B4-BE49-F238E27FC236}">
                <a16:creationId xmlns:a16="http://schemas.microsoft.com/office/drawing/2014/main" id="{92577662-44DD-FD27-0994-FEDE66D992F8}"/>
              </a:ext>
            </a:extLst>
          </p:cNvPr>
          <p:cNvPicPr>
            <a:picLocks noChangeAspect="1"/>
          </p:cNvPicPr>
          <p:nvPr/>
        </p:nvPicPr>
        <p:blipFill>
          <a:blip r:embed="rId3"/>
          <a:stretch>
            <a:fillRect/>
          </a:stretch>
        </p:blipFill>
        <p:spPr>
          <a:xfrm>
            <a:off x="3505968" y="3126061"/>
            <a:ext cx="6163590" cy="1005927"/>
          </a:xfrm>
          <a:prstGeom prst="rect">
            <a:avLst/>
          </a:prstGeom>
        </p:spPr>
      </p:pic>
      <p:pic>
        <p:nvPicPr>
          <p:cNvPr id="6" name="Picture 5">
            <a:extLst>
              <a:ext uri="{FF2B5EF4-FFF2-40B4-BE49-F238E27FC236}">
                <a16:creationId xmlns:a16="http://schemas.microsoft.com/office/drawing/2014/main" id="{F604F559-14BF-8A37-F7A6-FAEC4FDDA097}"/>
              </a:ext>
            </a:extLst>
          </p:cNvPr>
          <p:cNvPicPr>
            <a:picLocks noChangeAspect="1"/>
          </p:cNvPicPr>
          <p:nvPr/>
        </p:nvPicPr>
        <p:blipFill>
          <a:blip r:embed="rId4"/>
          <a:stretch>
            <a:fillRect/>
          </a:stretch>
        </p:blipFill>
        <p:spPr>
          <a:xfrm>
            <a:off x="10846641" y="4326624"/>
            <a:ext cx="1109568" cy="262151"/>
          </a:xfrm>
          <a:prstGeom prst="rect">
            <a:avLst/>
          </a:prstGeom>
        </p:spPr>
      </p:pic>
      <p:pic>
        <p:nvPicPr>
          <p:cNvPr id="7" name="Picture 6">
            <a:extLst>
              <a:ext uri="{FF2B5EF4-FFF2-40B4-BE49-F238E27FC236}">
                <a16:creationId xmlns:a16="http://schemas.microsoft.com/office/drawing/2014/main" id="{D4028B61-4483-A9DE-5E54-A16D77F90437}"/>
              </a:ext>
            </a:extLst>
          </p:cNvPr>
          <p:cNvPicPr>
            <a:picLocks noChangeAspect="1"/>
          </p:cNvPicPr>
          <p:nvPr/>
        </p:nvPicPr>
        <p:blipFill>
          <a:blip r:embed="rId5">
            <a:duotone>
              <a:prstClr val="black"/>
              <a:schemeClr val="accent1">
                <a:tint val="45000"/>
                <a:satMod val="400000"/>
              </a:schemeClr>
            </a:duotone>
            <a:extLst>
              <a:ext uri="{BEBA8EAE-BF5A-486C-A8C5-ECC9F3942E4B}">
                <a14:imgProps xmlns:a14="http://schemas.microsoft.com/office/drawing/2010/main">
                  <a14:imgLayer r:embed="rId6">
                    <a14:imgEffect>
                      <a14:saturation sat="400000"/>
                    </a14:imgEffect>
                  </a14:imgLayer>
                </a14:imgProps>
              </a:ext>
            </a:extLst>
          </a:blip>
          <a:stretch>
            <a:fillRect/>
          </a:stretch>
        </p:blipFill>
        <p:spPr>
          <a:xfrm>
            <a:off x="541534" y="2352676"/>
            <a:ext cx="2926334" cy="7290122"/>
          </a:xfrm>
          <a:prstGeom prst="rect">
            <a:avLst/>
          </a:prstGeom>
        </p:spPr>
      </p:pic>
    </p:spTree>
    <p:extLst>
      <p:ext uri="{BB962C8B-B14F-4D97-AF65-F5344CB8AC3E}">
        <p14:creationId xmlns:p14="http://schemas.microsoft.com/office/powerpoint/2010/main" val="1871180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94716-7313-022F-D394-193E35075F31}"/>
              </a:ext>
            </a:extLst>
          </p:cNvPr>
          <p:cNvSpPr>
            <a:spLocks noGrp="1"/>
          </p:cNvSpPr>
          <p:nvPr>
            <p:ph type="title"/>
          </p:nvPr>
        </p:nvSpPr>
        <p:spPr>
          <a:xfrm>
            <a:off x="138793" y="293466"/>
            <a:ext cx="12053207" cy="1143000"/>
          </a:xfrm>
        </p:spPr>
        <p:txBody>
          <a:bodyPr/>
          <a:lstStyle/>
          <a:p>
            <a:r>
              <a:rPr lang="en-US" dirty="0">
                <a:latin typeface="+mj-lt"/>
              </a:rPr>
              <a:t>Add Employees</a:t>
            </a:r>
          </a:p>
        </p:txBody>
      </p:sp>
      <p:pic>
        <p:nvPicPr>
          <p:cNvPr id="4" name="Content Placeholder 3">
            <a:extLst>
              <a:ext uri="{FF2B5EF4-FFF2-40B4-BE49-F238E27FC236}">
                <a16:creationId xmlns:a16="http://schemas.microsoft.com/office/drawing/2014/main" id="{ADBD5B9D-A598-7A31-3219-FC5D05E009B9}"/>
              </a:ext>
            </a:extLst>
          </p:cNvPr>
          <p:cNvPicPr>
            <a:picLocks noGrp="1" noChangeAspect="1"/>
          </p:cNvPicPr>
          <p:nvPr>
            <p:ph idx="1"/>
          </p:nvPr>
        </p:nvPicPr>
        <p:blipFill>
          <a:blip r:embed="rId2"/>
          <a:stretch>
            <a:fillRect/>
          </a:stretch>
        </p:blipFill>
        <p:spPr>
          <a:xfrm>
            <a:off x="5205378" y="2460971"/>
            <a:ext cx="6986622" cy="3353916"/>
          </a:xfrm>
          <a:prstGeom prst="rect">
            <a:avLst/>
          </a:prstGeom>
        </p:spPr>
      </p:pic>
      <p:pic>
        <p:nvPicPr>
          <p:cNvPr id="9" name="Picture 8">
            <a:extLst>
              <a:ext uri="{FF2B5EF4-FFF2-40B4-BE49-F238E27FC236}">
                <a16:creationId xmlns:a16="http://schemas.microsoft.com/office/drawing/2014/main" id="{8388C822-3029-F276-5D70-392E5A8D204F}"/>
              </a:ext>
            </a:extLst>
          </p:cNvPr>
          <p:cNvPicPr>
            <a:picLocks noChangeAspect="1"/>
          </p:cNvPicPr>
          <p:nvPr/>
        </p:nvPicPr>
        <p:blipFill>
          <a:blip r:embed="rId3"/>
          <a:stretch>
            <a:fillRect/>
          </a:stretch>
        </p:blipFill>
        <p:spPr>
          <a:xfrm>
            <a:off x="5298909" y="1317971"/>
            <a:ext cx="6157494" cy="993734"/>
          </a:xfrm>
          <a:prstGeom prst="rect">
            <a:avLst/>
          </a:prstGeom>
        </p:spPr>
      </p:pic>
      <p:sp>
        <p:nvSpPr>
          <p:cNvPr id="3" name="TextBox 2">
            <a:extLst>
              <a:ext uri="{FF2B5EF4-FFF2-40B4-BE49-F238E27FC236}">
                <a16:creationId xmlns:a16="http://schemas.microsoft.com/office/drawing/2014/main" id="{64D5F419-51B3-BE3D-2556-942630917510}"/>
              </a:ext>
            </a:extLst>
          </p:cNvPr>
          <p:cNvSpPr txBox="1"/>
          <p:nvPr/>
        </p:nvSpPr>
        <p:spPr>
          <a:xfrm>
            <a:off x="0" y="1602232"/>
            <a:ext cx="5205378" cy="4493538"/>
          </a:xfrm>
          <a:prstGeom prst="rect">
            <a:avLst/>
          </a:prstGeom>
          <a:noFill/>
        </p:spPr>
        <p:txBody>
          <a:bodyPr wrap="square" rtlCol="0">
            <a:spAutoFit/>
          </a:bodyPr>
          <a:lstStyle/>
          <a:p>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All fields marked with an asterisk (</a:t>
            </a:r>
            <a:r>
              <a:rPr lang="en-US" sz="110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are required to be filled out.</a:t>
            </a:r>
          </a:p>
          <a:p>
            <a:endParaRPr lang="en-US" sz="1100" dirty="0">
              <a:latin typeface="Calibri" panose="020F0502020204030204" pitchFamily="34" charset="0"/>
              <a:ea typeface="Calibri" panose="020F0502020204030204" pitchFamily="34" charset="0"/>
              <a:cs typeface="Calibri" panose="020F0502020204030204" pitchFamily="34" charset="0"/>
            </a:endParaRP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First Name</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Employee first name</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Last Name</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Employee last name.</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Last 4 of SSN</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Final 4 digits of employee’s Social Security Number.</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Gender</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Employee gender ( “prefers not to identify” no longer available as an option on CSV).</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Race</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Employee race ( “prefers not to identify” no longer available as an option on CSV).</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Ethnicity</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Employee ethnicity</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Wages</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Wages paid in previous calendar year, rounded to the nearest hundredth dollar.</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Hire Date</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Date employee started in each position, with separate lines for different positions if the employee changed positions during the year. </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Termination Date</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Date employee stopped working in this position, for any reason (resignation, promotion, </a:t>
            </a:r>
            <a:r>
              <a:rPr lang="en-US" sz="1100" dirty="0" err="1">
                <a:solidFill>
                  <a:schemeClr val="accent1"/>
                </a:solidFill>
                <a:latin typeface="Calibri" panose="020F0502020204030204" pitchFamily="34" charset="0"/>
                <a:ea typeface="Calibri" panose="020F0502020204030204" pitchFamily="34" charset="0"/>
                <a:cs typeface="Calibri" panose="020F0502020204030204" pitchFamily="34" charset="0"/>
              </a:rPr>
              <a:t>etc</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Job classification</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means one of these job categories: executive/senior-level officials and managers, first/mid-level officials and managers, professionals, technicians, sales workers, administrative support workers, craft workers, operatives, laborers and helpers, and service workers.</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Job Title</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Payroll title for the employee’s position.</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Hours Worked</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Total hours worked by that employee in the position, with separate lines for different positions if employee changed positions during the year.</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County</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Illinois county in which employee performs the majority of their work.</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Hourly v. Salary</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Whether the employee was paid on an hourly or a salaried basis.</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Hourly Rate</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If the employee was paid on an hourly basis, their base hourly rate.</a:t>
            </a:r>
          </a:p>
          <a:p>
            <a:r>
              <a:rPr lang="en-US" sz="1100" dirty="0">
                <a:solidFill>
                  <a:srgbClr val="002060"/>
                </a:solidFill>
                <a:latin typeface="Calibri" panose="020F0502020204030204" pitchFamily="34" charset="0"/>
                <a:ea typeface="Calibri" panose="020F0502020204030204" pitchFamily="34" charset="0"/>
                <a:cs typeface="Calibri" panose="020F0502020204030204" pitchFamily="34" charset="0"/>
              </a:rPr>
              <a:t>CBA Yes or No</a:t>
            </a:r>
            <a:r>
              <a:rPr lang="en-US" sz="1100" dirty="0">
                <a:solidFill>
                  <a:schemeClr val="accent1"/>
                </a:solidFill>
                <a:latin typeface="Calibri" panose="020F0502020204030204" pitchFamily="34" charset="0"/>
                <a:ea typeface="Calibri" panose="020F0502020204030204" pitchFamily="34" charset="0"/>
                <a:cs typeface="Calibri" panose="020F0502020204030204" pitchFamily="34" charset="0"/>
              </a:rPr>
              <a:t>? Was employee covered by a collective bargaining agreement? (Y) or (N).</a:t>
            </a:r>
          </a:p>
        </p:txBody>
      </p:sp>
    </p:spTree>
    <p:extLst>
      <p:ext uri="{BB962C8B-B14F-4D97-AF65-F5344CB8AC3E}">
        <p14:creationId xmlns:p14="http://schemas.microsoft.com/office/powerpoint/2010/main" val="1186341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31A19-0DFD-38FC-4AD8-2532F2138DC5}"/>
              </a:ext>
            </a:extLst>
          </p:cNvPr>
          <p:cNvSpPr>
            <a:spLocks noGrp="1"/>
          </p:cNvSpPr>
          <p:nvPr>
            <p:ph type="title"/>
          </p:nvPr>
        </p:nvSpPr>
        <p:spPr/>
        <p:txBody>
          <a:bodyPr/>
          <a:lstStyle/>
          <a:p>
            <a:r>
              <a:rPr lang="en-US" dirty="0">
                <a:latin typeface="+mj-lt"/>
              </a:rPr>
              <a:t>Full Import Process </a:t>
            </a:r>
            <a:r>
              <a:rPr lang="en-US" sz="1400" dirty="0">
                <a:latin typeface="+mj-lt"/>
              </a:rPr>
              <a:t>(1)</a:t>
            </a:r>
          </a:p>
        </p:txBody>
      </p:sp>
      <p:pic>
        <p:nvPicPr>
          <p:cNvPr id="5" name="Content Placeholder 4">
            <a:extLst>
              <a:ext uri="{FF2B5EF4-FFF2-40B4-BE49-F238E27FC236}">
                <a16:creationId xmlns:a16="http://schemas.microsoft.com/office/drawing/2014/main" id="{82BD4487-0827-59A2-0E54-A2039C5E4A62}"/>
              </a:ext>
            </a:extLst>
          </p:cNvPr>
          <p:cNvPicPr>
            <a:picLocks noGrp="1" noChangeAspect="1"/>
          </p:cNvPicPr>
          <p:nvPr>
            <p:ph idx="1"/>
          </p:nvPr>
        </p:nvPicPr>
        <p:blipFill>
          <a:blip r:embed="rId2"/>
          <a:stretch>
            <a:fillRect/>
          </a:stretch>
        </p:blipFill>
        <p:spPr>
          <a:xfrm>
            <a:off x="5040772" y="2599390"/>
            <a:ext cx="7151228" cy="3548180"/>
          </a:xfrm>
          <a:prstGeom prst="rect">
            <a:avLst/>
          </a:prstGeom>
        </p:spPr>
      </p:pic>
      <p:pic>
        <p:nvPicPr>
          <p:cNvPr id="4" name="Picture 3">
            <a:extLst>
              <a:ext uri="{FF2B5EF4-FFF2-40B4-BE49-F238E27FC236}">
                <a16:creationId xmlns:a16="http://schemas.microsoft.com/office/drawing/2014/main" id="{43025DCE-E222-31B7-00F9-918F6AEA126A}"/>
              </a:ext>
            </a:extLst>
          </p:cNvPr>
          <p:cNvPicPr>
            <a:picLocks noChangeAspect="1"/>
          </p:cNvPicPr>
          <p:nvPr/>
        </p:nvPicPr>
        <p:blipFill>
          <a:blip r:embed="rId3"/>
          <a:stretch>
            <a:fillRect/>
          </a:stretch>
        </p:blipFill>
        <p:spPr>
          <a:xfrm>
            <a:off x="5040772" y="2102523"/>
            <a:ext cx="6157494" cy="993734"/>
          </a:xfrm>
          <a:prstGeom prst="rect">
            <a:avLst/>
          </a:prstGeom>
        </p:spPr>
      </p:pic>
      <p:pic>
        <p:nvPicPr>
          <p:cNvPr id="6" name="Picture 5">
            <a:extLst>
              <a:ext uri="{FF2B5EF4-FFF2-40B4-BE49-F238E27FC236}">
                <a16:creationId xmlns:a16="http://schemas.microsoft.com/office/drawing/2014/main" id="{CAF53B6D-E22D-DA92-8440-714ECFCFF475}"/>
              </a:ext>
            </a:extLst>
          </p:cNvPr>
          <p:cNvPicPr>
            <a:picLocks noChangeAspect="1"/>
          </p:cNvPicPr>
          <p:nvPr/>
        </p:nvPicPr>
        <p:blipFill>
          <a:blip r:embed="rId4"/>
          <a:stretch>
            <a:fillRect/>
          </a:stretch>
        </p:blipFill>
        <p:spPr>
          <a:xfrm>
            <a:off x="11082432" y="3166849"/>
            <a:ext cx="1109568" cy="262151"/>
          </a:xfrm>
          <a:prstGeom prst="rect">
            <a:avLst/>
          </a:prstGeom>
        </p:spPr>
      </p:pic>
      <p:sp>
        <p:nvSpPr>
          <p:cNvPr id="10" name="TextBox 9">
            <a:extLst>
              <a:ext uri="{FF2B5EF4-FFF2-40B4-BE49-F238E27FC236}">
                <a16:creationId xmlns:a16="http://schemas.microsoft.com/office/drawing/2014/main" id="{F07CCC87-F8EB-CBC2-840F-C2B7BADF18BB}"/>
              </a:ext>
            </a:extLst>
          </p:cNvPr>
          <p:cNvSpPr txBox="1"/>
          <p:nvPr/>
        </p:nvSpPr>
        <p:spPr>
          <a:xfrm>
            <a:off x="304800" y="1843950"/>
            <a:ext cx="3742238" cy="4093428"/>
          </a:xfrm>
          <a:prstGeom prst="rect">
            <a:avLst/>
          </a:prstGeom>
          <a:noFill/>
        </p:spPr>
        <p:txBody>
          <a:bodyPr wrap="square" lIns="91440" tIns="45720" rIns="91440" bIns="45720" anchor="t">
            <a:spAutoFit/>
          </a:bodyPr>
          <a:lstStyle/>
          <a:p>
            <a:pPr marL="0" indent="0" algn="l">
              <a:lnSpc>
                <a:spcPts val="1800"/>
              </a:lnSpc>
              <a:spcAft>
                <a:spcPts val="600"/>
              </a:spcAft>
              <a:buNone/>
            </a:pPr>
            <a:r>
              <a:rPr lang="en-US" sz="2000" dirty="0">
                <a:solidFill>
                  <a:schemeClr val="accent1"/>
                </a:solidFill>
                <a:latin typeface="Segoe UI"/>
                <a:cs typeface="Segoe UI"/>
              </a:rPr>
              <a:t>The full import process allows you to upload all of the required fields with a CSV file. You can download the template. </a:t>
            </a:r>
          </a:p>
          <a:p>
            <a:pPr marL="0" indent="0" algn="l">
              <a:lnSpc>
                <a:spcPts val="1800"/>
              </a:lnSpc>
              <a:spcAft>
                <a:spcPts val="600"/>
              </a:spcAft>
              <a:buNone/>
            </a:pPr>
            <a:endParaRPr lang="en-US" sz="2000" dirty="0">
              <a:solidFill>
                <a:schemeClr val="accent1"/>
              </a:solidFill>
              <a:latin typeface="Segoe UI" panose="020B0502040204020203" pitchFamily="34" charset="0"/>
              <a:cs typeface="Segoe UI" panose="020B0502040204020203" pitchFamily="34" charset="0"/>
            </a:endParaRPr>
          </a:p>
          <a:p>
            <a:pPr marL="0" indent="0" algn="l">
              <a:lnSpc>
                <a:spcPts val="1800"/>
              </a:lnSpc>
              <a:spcAft>
                <a:spcPts val="600"/>
              </a:spcAft>
              <a:buNone/>
            </a:pPr>
            <a:endParaRPr lang="en-US" sz="2000" dirty="0">
              <a:solidFill>
                <a:schemeClr val="accent1"/>
              </a:solidFill>
              <a:latin typeface="Segoe UI" panose="020B0502040204020203" pitchFamily="34" charset="0"/>
              <a:cs typeface="Segoe UI" panose="020B0502040204020203" pitchFamily="34" charset="0"/>
            </a:endParaRPr>
          </a:p>
          <a:p>
            <a:pPr marL="0" indent="0" algn="l">
              <a:lnSpc>
                <a:spcPts val="1800"/>
              </a:lnSpc>
              <a:spcAft>
                <a:spcPts val="600"/>
              </a:spcAft>
              <a:buNone/>
            </a:pPr>
            <a:r>
              <a:rPr lang="en-US" sz="1800" b="1" u="sng" dirty="0">
                <a:solidFill>
                  <a:srgbClr val="00538B"/>
                </a:solidFill>
                <a:latin typeface="Segoe UI"/>
                <a:cs typeface="Segoe UI"/>
              </a:rPr>
              <a:t>Requirements:</a:t>
            </a:r>
          </a:p>
          <a:p>
            <a:pPr marL="228600" indent="-228600" algn="l">
              <a:lnSpc>
                <a:spcPts val="1800"/>
              </a:lnSpc>
              <a:spcAft>
                <a:spcPts val="600"/>
              </a:spcAft>
              <a:buAutoNum type="arabicPeriod"/>
            </a:pPr>
            <a:r>
              <a:rPr lang="en-US" sz="1800" dirty="0">
                <a:solidFill>
                  <a:schemeClr val="accent1"/>
                </a:solidFill>
                <a:latin typeface="Segoe UI"/>
                <a:cs typeface="Segoe UI"/>
              </a:rPr>
              <a:t>CSV File</a:t>
            </a:r>
          </a:p>
          <a:p>
            <a:pPr marL="228600" indent="-228600" algn="l">
              <a:lnSpc>
                <a:spcPts val="1800"/>
              </a:lnSpc>
              <a:spcAft>
                <a:spcPts val="600"/>
              </a:spcAft>
              <a:buAutoNum type="arabicPeriod"/>
            </a:pPr>
            <a:r>
              <a:rPr lang="en-US" sz="1800" dirty="0">
                <a:solidFill>
                  <a:schemeClr val="accent1"/>
                </a:solidFill>
                <a:latin typeface="Segoe UI"/>
                <a:cs typeface="Segoe UI"/>
              </a:rPr>
              <a:t>Follow Template’s Column Names</a:t>
            </a:r>
          </a:p>
          <a:p>
            <a:pPr marL="228600" indent="-228600" algn="l">
              <a:lnSpc>
                <a:spcPts val="1800"/>
              </a:lnSpc>
              <a:spcAft>
                <a:spcPts val="600"/>
              </a:spcAft>
              <a:buAutoNum type="arabicPeriod"/>
            </a:pPr>
            <a:r>
              <a:rPr lang="en-US" sz="1800" b="1" dirty="0">
                <a:solidFill>
                  <a:schemeClr val="accent1"/>
                </a:solidFill>
                <a:latin typeface="Segoe UI"/>
                <a:cs typeface="Segoe UI"/>
              </a:rPr>
              <a:t>Data in appropriate format </a:t>
            </a:r>
            <a:br>
              <a:rPr lang="en-US" sz="1800" b="1" dirty="0">
                <a:solidFill>
                  <a:schemeClr val="accent1"/>
                </a:solidFill>
                <a:latin typeface="Segoe UI" panose="020B0502040204020203" pitchFamily="34" charset="0"/>
                <a:cs typeface="Segoe UI" panose="020B0502040204020203" pitchFamily="34" charset="0"/>
              </a:rPr>
            </a:br>
            <a:r>
              <a:rPr lang="en-US" sz="1800" b="1" dirty="0">
                <a:solidFill>
                  <a:schemeClr val="accent1"/>
                </a:solidFill>
                <a:latin typeface="Segoe UI"/>
                <a:cs typeface="Segoe UI"/>
              </a:rPr>
              <a:t>(See Template)</a:t>
            </a:r>
          </a:p>
          <a:p>
            <a:pPr marL="228600" indent="-228600">
              <a:lnSpc>
                <a:spcPts val="1800"/>
              </a:lnSpc>
              <a:spcAft>
                <a:spcPts val="600"/>
              </a:spcAft>
              <a:buFontTx/>
              <a:buAutoNum type="arabicPeriod"/>
            </a:pPr>
            <a:r>
              <a:rPr lang="en-US" sz="1800" dirty="0">
                <a:solidFill>
                  <a:schemeClr val="accent1"/>
                </a:solidFill>
                <a:highlight>
                  <a:srgbClr val="FFFF00"/>
                </a:highlight>
                <a:latin typeface="Segoe UI"/>
                <a:cs typeface="Segoe UI"/>
              </a:rPr>
              <a:t>New Template required as of 1/1/202</a:t>
            </a:r>
            <a:r>
              <a:rPr lang="en-US" dirty="0">
                <a:solidFill>
                  <a:schemeClr val="accent1"/>
                </a:solidFill>
                <a:highlight>
                  <a:srgbClr val="FFFF00"/>
                </a:highlight>
                <a:latin typeface="Segoe UI"/>
                <a:cs typeface="Segoe UI"/>
              </a:rPr>
              <a:t>7</a:t>
            </a:r>
            <a:endParaRPr lang="en-US" sz="1800" dirty="0">
              <a:solidFill>
                <a:schemeClr val="accent1"/>
              </a:solidFill>
              <a:highlight>
                <a:srgbClr val="FFFF00"/>
              </a:highlight>
              <a:latin typeface="Segoe UI"/>
              <a:cs typeface="Segoe UI"/>
            </a:endParaRPr>
          </a:p>
        </p:txBody>
      </p:sp>
    </p:spTree>
    <p:extLst>
      <p:ext uri="{BB962C8B-B14F-4D97-AF65-F5344CB8AC3E}">
        <p14:creationId xmlns:p14="http://schemas.microsoft.com/office/powerpoint/2010/main" val="2853992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457E4-ED7B-BA4C-CD27-800707E86FF7}"/>
              </a:ext>
            </a:extLst>
          </p:cNvPr>
          <p:cNvSpPr>
            <a:spLocks noGrp="1"/>
          </p:cNvSpPr>
          <p:nvPr>
            <p:ph type="title"/>
          </p:nvPr>
        </p:nvSpPr>
        <p:spPr/>
        <p:txBody>
          <a:bodyPr/>
          <a:lstStyle/>
          <a:p>
            <a:r>
              <a:rPr lang="en-US" dirty="0">
                <a:latin typeface="+mj-lt"/>
              </a:rPr>
              <a:t>Full Import Process </a:t>
            </a:r>
            <a:r>
              <a:rPr lang="en-US" sz="1400" dirty="0">
                <a:latin typeface="+mj-lt"/>
              </a:rPr>
              <a:t>(2)</a:t>
            </a:r>
          </a:p>
        </p:txBody>
      </p:sp>
      <p:sp>
        <p:nvSpPr>
          <p:cNvPr id="7" name="TextBox 6">
            <a:extLst>
              <a:ext uri="{FF2B5EF4-FFF2-40B4-BE49-F238E27FC236}">
                <a16:creationId xmlns:a16="http://schemas.microsoft.com/office/drawing/2014/main" id="{11667E7F-8144-466F-651C-B17361121E54}"/>
              </a:ext>
            </a:extLst>
          </p:cNvPr>
          <p:cNvSpPr txBox="1"/>
          <p:nvPr/>
        </p:nvSpPr>
        <p:spPr>
          <a:xfrm>
            <a:off x="385011" y="1874560"/>
            <a:ext cx="3441031" cy="314720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ts val="1800"/>
              </a:lnSpc>
              <a:spcBef>
                <a:spcPts val="0"/>
              </a:spcBef>
              <a:spcAft>
                <a:spcPts val="600"/>
              </a:spcAft>
              <a:buClrTx/>
              <a:buSzTx/>
              <a:buFontTx/>
              <a:buNone/>
              <a:tabLst/>
              <a:defRPr/>
            </a:pPr>
            <a:r>
              <a:rPr kumimoji="0" lang="en-US" sz="1400" b="0" i="0" u="none" strike="noStrike" kern="1200" cap="none" spc="0" normalizeH="0" baseline="0" noProof="0" dirty="0">
                <a:ln>
                  <a:noFill/>
                </a:ln>
                <a:solidFill>
                  <a:schemeClr val="accent1"/>
                </a:solidFill>
                <a:effectLst/>
                <a:uLnTx/>
                <a:uFillTx/>
                <a:latin typeface="Segoe UI"/>
                <a:cs typeface="Segoe UI"/>
              </a:rPr>
              <a:t>The full import process allows you to upload all of the required fields with a CSV file. You can download the template. </a:t>
            </a:r>
          </a:p>
          <a:p>
            <a:pPr marL="0" marR="0" lvl="0" indent="0" algn="l" defTabSz="914400" rtl="0" eaLnBrk="1" fontAlgn="auto" latinLnBrk="0" hangingPunct="1">
              <a:lnSpc>
                <a:spcPts val="1800"/>
              </a:lnSpc>
              <a:spcBef>
                <a:spcPts val="0"/>
              </a:spcBef>
              <a:spcAft>
                <a:spcPts val="600"/>
              </a:spcAft>
              <a:buClrTx/>
              <a:buSzTx/>
              <a:buFontTx/>
              <a:buNone/>
              <a:tabLst/>
              <a:defRPr/>
            </a:pPr>
            <a:endParaRPr kumimoji="0" lang="en-US" sz="1400" b="0" i="0" u="none" strike="noStrike" kern="1200" cap="none" spc="0" normalizeH="0" baseline="0" noProof="0" dirty="0">
              <a:ln>
                <a:noFill/>
              </a:ln>
              <a:solidFill>
                <a:schemeClr val="accent1"/>
              </a:solidFill>
              <a:effectLst/>
              <a:uLnTx/>
              <a:uFillTx/>
              <a:latin typeface="Segoe UI" panose="020B0502040204020203" pitchFamily="34" charset="0"/>
              <a:ea typeface="+mn-ea"/>
              <a:cs typeface="Segoe UI" panose="020B0502040204020203" pitchFamily="34" charset="0"/>
            </a:endParaRPr>
          </a:p>
          <a:p>
            <a:pPr marL="0" marR="0" lvl="0" indent="0" algn="l" defTabSz="914400" rtl="0" eaLnBrk="1" fontAlgn="auto" latinLnBrk="0" hangingPunct="1">
              <a:lnSpc>
                <a:spcPts val="1800"/>
              </a:lnSpc>
              <a:spcBef>
                <a:spcPts val="0"/>
              </a:spcBef>
              <a:spcAft>
                <a:spcPts val="600"/>
              </a:spcAft>
              <a:buClrTx/>
              <a:buSzTx/>
              <a:buFontTx/>
              <a:buNone/>
              <a:tabLst/>
              <a:defRPr/>
            </a:pPr>
            <a:endParaRPr kumimoji="0" lang="en-US" sz="1400" b="0" i="0" u="none" strike="noStrike" kern="1200" cap="none" spc="0" normalizeH="0" baseline="0" noProof="0" dirty="0">
              <a:ln>
                <a:noFill/>
              </a:ln>
              <a:solidFill>
                <a:schemeClr val="accent1"/>
              </a:solidFill>
              <a:effectLst/>
              <a:uLnTx/>
              <a:uFillTx/>
              <a:latin typeface="Segoe UI" panose="020B0502040204020203" pitchFamily="34" charset="0"/>
              <a:ea typeface="+mn-ea"/>
              <a:cs typeface="Segoe UI" panose="020B0502040204020203" pitchFamily="34" charset="0"/>
            </a:endParaRPr>
          </a:p>
          <a:p>
            <a:pPr marL="0" marR="0" lvl="0" indent="0" algn="l" defTabSz="914400" rtl="0" eaLnBrk="1" fontAlgn="auto" latinLnBrk="0" hangingPunct="1">
              <a:lnSpc>
                <a:spcPts val="1800"/>
              </a:lnSpc>
              <a:spcBef>
                <a:spcPts val="0"/>
              </a:spcBef>
              <a:spcAft>
                <a:spcPts val="600"/>
              </a:spcAft>
              <a:buClrTx/>
              <a:buSzTx/>
              <a:buFontTx/>
              <a:buNone/>
              <a:tabLst/>
              <a:defRPr/>
            </a:pPr>
            <a:r>
              <a:rPr kumimoji="0" lang="en-US" sz="1200" b="1" i="0" u="sng" strike="noStrike" kern="1200" cap="none" spc="0" normalizeH="0" baseline="0" noProof="0" dirty="0">
                <a:ln>
                  <a:noFill/>
                </a:ln>
                <a:solidFill>
                  <a:srgbClr val="003399"/>
                </a:solidFill>
                <a:effectLst/>
                <a:uLnTx/>
                <a:uFillTx/>
                <a:latin typeface="Segoe UI"/>
                <a:cs typeface="Segoe UI"/>
              </a:rPr>
              <a:t>Requirements:</a:t>
            </a:r>
            <a:endParaRPr lang="en-US" sz="1200" b="1" i="0" u="sng" strike="noStrike" kern="1200" cap="none" spc="0" normalizeH="0" baseline="0" noProof="0" dirty="0">
              <a:ln>
                <a:noFill/>
              </a:ln>
              <a:solidFill>
                <a:srgbClr val="003399"/>
              </a:solidFill>
              <a:effectLst/>
              <a:uLnTx/>
              <a:uFillTx/>
              <a:latin typeface="Segoe UI"/>
              <a:cs typeface="Segoe UI"/>
            </a:endParaRPr>
          </a:p>
          <a:p>
            <a:pPr marL="228600" marR="0" lvl="0" indent="-228600" algn="l" defTabSz="914400" rtl="0" eaLnBrk="1" fontAlgn="auto" latinLnBrk="0" hangingPunct="1">
              <a:lnSpc>
                <a:spcPts val="1800"/>
              </a:lnSpc>
              <a:spcBef>
                <a:spcPts val="0"/>
              </a:spcBef>
              <a:spcAft>
                <a:spcPts val="600"/>
              </a:spcAft>
              <a:buClrTx/>
              <a:buSzTx/>
              <a:buFontTx/>
              <a:buAutoNum type="arabicPeriod"/>
              <a:tabLst/>
              <a:defRPr/>
            </a:pPr>
            <a:r>
              <a:rPr kumimoji="0" lang="en-US" sz="1200" b="0" i="0" u="none" strike="noStrike" kern="1200" cap="none" spc="0" normalizeH="0" baseline="0" noProof="0" dirty="0">
                <a:ln>
                  <a:noFill/>
                </a:ln>
                <a:solidFill>
                  <a:schemeClr val="accent1"/>
                </a:solidFill>
                <a:effectLst/>
                <a:uLnTx/>
                <a:uFillTx/>
                <a:latin typeface="Segoe UI"/>
                <a:cs typeface="Segoe UI"/>
              </a:rPr>
              <a:t>CSV File</a:t>
            </a:r>
            <a:endParaRPr lang="en-US" sz="1200" b="0" i="0" u="none" strike="noStrike" kern="1200" cap="none" spc="0" normalizeH="0" baseline="0" noProof="0" dirty="0">
              <a:ln>
                <a:noFill/>
              </a:ln>
              <a:solidFill>
                <a:schemeClr val="accent1"/>
              </a:solidFill>
              <a:effectLst/>
              <a:uLnTx/>
              <a:uFillTx/>
              <a:latin typeface="Segoe UI"/>
              <a:cs typeface="Segoe UI"/>
            </a:endParaRPr>
          </a:p>
          <a:p>
            <a:pPr marL="228600" marR="0" lvl="0" indent="-228600" algn="l" defTabSz="914400" rtl="0" eaLnBrk="1" fontAlgn="auto" latinLnBrk="0" hangingPunct="1">
              <a:lnSpc>
                <a:spcPts val="1800"/>
              </a:lnSpc>
              <a:spcBef>
                <a:spcPts val="0"/>
              </a:spcBef>
              <a:spcAft>
                <a:spcPts val="600"/>
              </a:spcAft>
              <a:buClrTx/>
              <a:buSzTx/>
              <a:buFontTx/>
              <a:buAutoNum type="arabicPeriod"/>
              <a:tabLst/>
              <a:defRPr/>
            </a:pPr>
            <a:r>
              <a:rPr kumimoji="0" lang="en-US" sz="1200" b="0" i="0" u="none" strike="noStrike" kern="1200" cap="none" spc="0" normalizeH="0" baseline="0" noProof="0" dirty="0">
                <a:ln>
                  <a:noFill/>
                </a:ln>
                <a:solidFill>
                  <a:schemeClr val="accent1"/>
                </a:solidFill>
                <a:effectLst/>
                <a:uLnTx/>
                <a:uFillTx/>
                <a:latin typeface="Segoe UI"/>
                <a:cs typeface="Segoe UI"/>
              </a:rPr>
              <a:t>Follow Template’s Column Names</a:t>
            </a:r>
            <a:endParaRPr lang="en-US" sz="1200" b="0" i="0" u="none" strike="noStrike" kern="1200" cap="none" spc="0" normalizeH="0" baseline="0" noProof="0" dirty="0">
              <a:ln>
                <a:noFill/>
              </a:ln>
              <a:solidFill>
                <a:schemeClr val="accent1"/>
              </a:solidFill>
              <a:effectLst/>
              <a:uLnTx/>
              <a:uFillTx/>
              <a:latin typeface="Segoe UI"/>
              <a:cs typeface="Segoe UI"/>
            </a:endParaRPr>
          </a:p>
          <a:p>
            <a:pPr marL="228600" marR="0" lvl="0" indent="-228600" algn="l" defTabSz="914400" rtl="0" eaLnBrk="1" fontAlgn="auto" latinLnBrk="0" hangingPunct="1">
              <a:lnSpc>
                <a:spcPts val="1800"/>
              </a:lnSpc>
              <a:spcBef>
                <a:spcPts val="0"/>
              </a:spcBef>
              <a:spcAft>
                <a:spcPts val="600"/>
              </a:spcAft>
              <a:buClrTx/>
              <a:buSzTx/>
              <a:buFontTx/>
              <a:buAutoNum type="arabicPeriod"/>
              <a:tabLst/>
              <a:defRPr/>
            </a:pPr>
            <a:r>
              <a:rPr kumimoji="0" lang="en-US" sz="1200" b="1" i="0" u="none" strike="noStrike" kern="1200" cap="none" spc="0" normalizeH="0" baseline="0" noProof="0" dirty="0">
                <a:ln>
                  <a:noFill/>
                </a:ln>
                <a:solidFill>
                  <a:schemeClr val="accent1"/>
                </a:solidFill>
                <a:effectLst/>
                <a:uLnTx/>
                <a:uFillTx/>
                <a:latin typeface="Segoe UI"/>
                <a:cs typeface="Segoe UI"/>
              </a:rPr>
              <a:t>Data in appropriate format </a:t>
            </a:r>
            <a:br>
              <a:rPr lang="en-US" sz="1200" b="1" i="0" u="none" strike="noStrike" kern="1200" cap="none" spc="0" normalizeH="0" baseline="0" noProof="0" dirty="0">
                <a:ln>
                  <a:noFill/>
                </a:ln>
                <a:solidFill>
                  <a:schemeClr val="accent1"/>
                </a:solidFill>
                <a:effectLst/>
                <a:uLnTx/>
                <a:uFillTx/>
                <a:latin typeface="Segoe UI" panose="020B0502040204020203" pitchFamily="34" charset="0"/>
                <a:cs typeface="Segoe UI" panose="020B0502040204020203" pitchFamily="34" charset="0"/>
              </a:rPr>
            </a:br>
            <a:r>
              <a:rPr kumimoji="0" lang="en-US" sz="1200" b="1" i="0" u="none" strike="noStrike" kern="1200" cap="none" spc="0" normalizeH="0" baseline="0" noProof="0" dirty="0">
                <a:ln>
                  <a:noFill/>
                </a:ln>
                <a:solidFill>
                  <a:schemeClr val="accent1"/>
                </a:solidFill>
                <a:effectLst/>
                <a:uLnTx/>
                <a:uFillTx/>
                <a:latin typeface="Segoe UI"/>
                <a:cs typeface="Segoe UI"/>
              </a:rPr>
              <a:t>(See Template)</a:t>
            </a:r>
            <a:endParaRPr lang="en-US" sz="1200" b="1" i="0" u="none" strike="noStrike" kern="1200" cap="none" spc="0" normalizeH="0" baseline="0" noProof="0" dirty="0">
              <a:ln>
                <a:noFill/>
              </a:ln>
              <a:solidFill>
                <a:schemeClr val="accent1"/>
              </a:solidFill>
              <a:effectLst/>
              <a:uLnTx/>
              <a:uFillTx/>
              <a:latin typeface="Segoe UI"/>
              <a:cs typeface="Segoe UI"/>
            </a:endParaRPr>
          </a:p>
          <a:p>
            <a:pPr marL="228600" marR="0" lvl="0" indent="-228600" algn="l" defTabSz="914400" rtl="0" eaLnBrk="1" fontAlgn="auto" latinLnBrk="0" hangingPunct="1">
              <a:lnSpc>
                <a:spcPts val="1800"/>
              </a:lnSpc>
              <a:spcBef>
                <a:spcPts val="0"/>
              </a:spcBef>
              <a:spcAft>
                <a:spcPts val="600"/>
              </a:spcAft>
              <a:buClrTx/>
              <a:buSzTx/>
              <a:buFontTx/>
              <a:buAutoNum type="arabicPeriod"/>
              <a:tabLst/>
              <a:defRPr/>
            </a:pPr>
            <a:r>
              <a:rPr kumimoji="0" lang="en-US" sz="1200" b="0" i="0" u="none" strike="noStrike" kern="1200" cap="none" spc="0" normalizeH="0" baseline="0" noProof="0" dirty="0">
                <a:ln>
                  <a:noFill/>
                </a:ln>
                <a:solidFill>
                  <a:schemeClr val="accent1"/>
                </a:solidFill>
                <a:effectLst/>
                <a:highlight>
                  <a:srgbClr val="FFFF00"/>
                </a:highlight>
                <a:uLnTx/>
                <a:uFillTx/>
                <a:latin typeface="Segoe UI"/>
                <a:cs typeface="Segoe UI"/>
              </a:rPr>
              <a:t>New Template required as of 1/1/2027</a:t>
            </a:r>
            <a:endParaRPr lang="en-US" sz="1200" b="0" i="0" u="none" strike="noStrike" kern="1200" cap="none" spc="0" normalizeH="0" baseline="0" noProof="0" dirty="0">
              <a:ln>
                <a:noFill/>
              </a:ln>
              <a:solidFill>
                <a:schemeClr val="accent1"/>
              </a:solidFill>
              <a:effectLst/>
              <a:highlight>
                <a:srgbClr val="FFFF00"/>
              </a:highlight>
              <a:uLnTx/>
              <a:uFillTx/>
              <a:latin typeface="Segoe UI"/>
              <a:cs typeface="Segoe UI"/>
            </a:endParaRPr>
          </a:p>
        </p:txBody>
      </p:sp>
      <p:pic>
        <p:nvPicPr>
          <p:cNvPr id="9" name="Content Placeholder 8">
            <a:extLst>
              <a:ext uri="{FF2B5EF4-FFF2-40B4-BE49-F238E27FC236}">
                <a16:creationId xmlns:a16="http://schemas.microsoft.com/office/drawing/2014/main" id="{C763F1B6-EC7B-4F75-4B5F-CCBAADC96EB8}"/>
              </a:ext>
            </a:extLst>
          </p:cNvPr>
          <p:cNvPicPr>
            <a:picLocks noGrp="1" noChangeAspect="1"/>
          </p:cNvPicPr>
          <p:nvPr>
            <p:ph idx="1"/>
          </p:nvPr>
        </p:nvPicPr>
        <p:blipFill>
          <a:blip r:embed="rId2"/>
          <a:stretch>
            <a:fillRect/>
          </a:stretch>
        </p:blipFill>
        <p:spPr>
          <a:xfrm>
            <a:off x="4597465" y="1874559"/>
            <a:ext cx="6418877" cy="4275869"/>
          </a:xfrm>
          <a:prstGeom prst="rect">
            <a:avLst/>
          </a:prstGeom>
        </p:spPr>
      </p:pic>
    </p:spTree>
    <p:extLst>
      <p:ext uri="{BB962C8B-B14F-4D97-AF65-F5344CB8AC3E}">
        <p14:creationId xmlns:p14="http://schemas.microsoft.com/office/powerpoint/2010/main" val="2501136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BDA4F-9B0F-61F7-3557-38FB81EA6420}"/>
              </a:ext>
            </a:extLst>
          </p:cNvPr>
          <p:cNvSpPr>
            <a:spLocks noGrp="1"/>
          </p:cNvSpPr>
          <p:nvPr>
            <p:ph type="title"/>
          </p:nvPr>
        </p:nvSpPr>
        <p:spPr/>
        <p:txBody>
          <a:bodyPr/>
          <a:lstStyle/>
          <a:p>
            <a:r>
              <a:rPr lang="en-US" dirty="0">
                <a:latin typeface="+mj-lt"/>
                <a:cs typeface="Arial"/>
              </a:rPr>
              <a:t>Saved Employee Details</a:t>
            </a:r>
            <a:endParaRPr lang="en-US" dirty="0">
              <a:latin typeface="+mj-lt"/>
            </a:endParaRPr>
          </a:p>
        </p:txBody>
      </p:sp>
      <p:pic>
        <p:nvPicPr>
          <p:cNvPr id="5" name="Picture 4">
            <a:extLst>
              <a:ext uri="{FF2B5EF4-FFF2-40B4-BE49-F238E27FC236}">
                <a16:creationId xmlns:a16="http://schemas.microsoft.com/office/drawing/2014/main" id="{DF088AA7-D443-5702-F343-D64260E8084F}"/>
              </a:ext>
            </a:extLst>
          </p:cNvPr>
          <p:cNvPicPr>
            <a:picLocks noChangeAspect="1"/>
          </p:cNvPicPr>
          <p:nvPr/>
        </p:nvPicPr>
        <p:blipFill>
          <a:blip r:embed="rId2"/>
          <a:srcRect/>
          <a:stretch/>
        </p:blipFill>
        <p:spPr>
          <a:xfrm>
            <a:off x="359379" y="1758559"/>
            <a:ext cx="7752267" cy="3905227"/>
          </a:xfrm>
          <a:prstGeom prst="rect">
            <a:avLst/>
          </a:prstGeom>
        </p:spPr>
      </p:pic>
      <p:sp>
        <p:nvSpPr>
          <p:cNvPr id="12" name="TextBox 11">
            <a:extLst>
              <a:ext uri="{FF2B5EF4-FFF2-40B4-BE49-F238E27FC236}">
                <a16:creationId xmlns:a16="http://schemas.microsoft.com/office/drawing/2014/main" id="{22ED891A-52B0-63C3-2967-0514C19BB004}"/>
              </a:ext>
            </a:extLst>
          </p:cNvPr>
          <p:cNvSpPr txBox="1"/>
          <p:nvPr/>
        </p:nvSpPr>
        <p:spPr>
          <a:xfrm>
            <a:off x="8324193" y="1904124"/>
            <a:ext cx="2743200" cy="24038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625"/>
              </a:lnSpc>
            </a:pPr>
            <a:r>
              <a:rPr lang="en-US" dirty="0">
                <a:solidFill>
                  <a:srgbClr val="0070C0"/>
                </a:solidFill>
                <a:cs typeface="Segoe UI"/>
              </a:rPr>
              <a:t>At the end of the page, we can see the saved employee details ​</a:t>
            </a:r>
            <a:endParaRPr lang="en-US" dirty="0">
              <a:solidFill>
                <a:srgbClr val="0070C0"/>
              </a:solidFill>
              <a:ea typeface="Calibri"/>
              <a:cs typeface="Segoe UI"/>
            </a:endParaRPr>
          </a:p>
          <a:p>
            <a:pPr>
              <a:lnSpc>
                <a:spcPts val="2625"/>
              </a:lnSpc>
            </a:pPr>
            <a:r>
              <a:rPr lang="en-US" dirty="0">
                <a:solidFill>
                  <a:srgbClr val="0070C0"/>
                </a:solidFill>
                <a:cs typeface="Segoe UI"/>
              </a:rPr>
              <a:t>Click on to edit or view the employee details ​</a:t>
            </a:r>
            <a:endParaRPr lang="en-US" dirty="0">
              <a:solidFill>
                <a:srgbClr val="0070C0"/>
              </a:solidFill>
              <a:ea typeface="Calibri"/>
              <a:cs typeface="Segoe UI"/>
            </a:endParaRPr>
          </a:p>
          <a:p>
            <a:pPr>
              <a:lnSpc>
                <a:spcPts val="2625"/>
              </a:lnSpc>
            </a:pPr>
            <a:r>
              <a:rPr lang="en-US" dirty="0">
                <a:solidFill>
                  <a:srgbClr val="0070C0"/>
                </a:solidFill>
                <a:cs typeface="Segoe UI"/>
              </a:rPr>
              <a:t>Click on Continue to Next Step to proceed​</a:t>
            </a:r>
            <a:endParaRPr lang="en-US" dirty="0">
              <a:solidFill>
                <a:srgbClr val="0070C0"/>
              </a:solidFill>
              <a:ea typeface="Calibri"/>
              <a:cs typeface="Segoe UI"/>
            </a:endParaRPr>
          </a:p>
        </p:txBody>
      </p:sp>
    </p:spTree>
    <p:extLst>
      <p:ext uri="{BB962C8B-B14F-4D97-AF65-F5344CB8AC3E}">
        <p14:creationId xmlns:p14="http://schemas.microsoft.com/office/powerpoint/2010/main" val="23465258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txBox="1">
            <a:spLocks noGrp="1"/>
          </p:cNvSpPr>
          <p:nvPr>
            <p:ph type="title"/>
          </p:nvPr>
        </p:nvSpPr>
        <p:spPr>
          <a:xfrm>
            <a:off x="0" y="286469"/>
            <a:ext cx="12192000" cy="843619"/>
          </a:xfrm>
          <a:prstGeom prst="rect">
            <a:avLst/>
          </a:prstGeom>
        </p:spPr>
        <p:txBody>
          <a:bodyPr vert="horz" wrap="square" lIns="0" tIns="225860" rIns="0" bIns="0" rtlCol="0">
            <a:spAutoFit/>
          </a:bodyPr>
          <a:lstStyle/>
          <a:p>
            <a:pPr marL="701040">
              <a:lnSpc>
                <a:spcPct val="100000"/>
              </a:lnSpc>
              <a:spcBef>
                <a:spcPts val="105"/>
              </a:spcBef>
            </a:pPr>
            <a:r>
              <a:rPr lang="en-US" sz="4000" dirty="0">
                <a:latin typeface="+mj-lt"/>
              </a:rPr>
              <a:t>Common Data Upload Errors</a:t>
            </a:r>
            <a:endParaRPr sz="4000" dirty="0">
              <a:latin typeface="+mj-lt"/>
            </a:endParaRPr>
          </a:p>
        </p:txBody>
      </p:sp>
      <p:sp>
        <p:nvSpPr>
          <p:cNvPr id="20" name="object 20"/>
          <p:cNvSpPr txBox="1">
            <a:spLocks noGrp="1"/>
          </p:cNvSpPr>
          <p:nvPr>
            <p:ph type="ftr" sz="quarter" idx="5"/>
          </p:nvPr>
        </p:nvSpPr>
        <p:spPr>
          <a:xfrm>
            <a:off x="688305" y="6526148"/>
            <a:ext cx="1964082" cy="203834"/>
          </a:xfrm>
          <a:prstGeom prst="rect">
            <a:avLst/>
          </a:prstGeom>
        </p:spPr>
        <p:txBody>
          <a:bodyPr vert="horz" wrap="square" lIns="0" tIns="0" rIns="0" bIns="0" rtlCol="0">
            <a:spAutoFit/>
          </a:bodyPr>
          <a:lstStyle>
            <a:defPPr>
              <a:defRPr lang="en-US"/>
            </a:defPPr>
            <a:lvl1pPr marL="0" algn="l" defTabSz="914400" rtl="0" eaLnBrk="1" latinLnBrk="0" hangingPunct="1">
              <a:defRPr sz="1000" b="0" i="0" kern="1200">
                <a:solidFill>
                  <a:schemeClr val="bg1"/>
                </a:solidFill>
                <a:latin typeface="Arial Black"/>
                <a:ea typeface="+mn-ea"/>
                <a:cs typeface="Arial Black"/>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defTabSz="914400" eaLnBrk="1" fontAlgn="auto" latinLnBrk="0" hangingPunct="1">
              <a:lnSpc>
                <a:spcPct val="100000"/>
              </a:lnSpc>
              <a:spcBef>
                <a:spcPts val="195"/>
              </a:spcBef>
              <a:spcAft>
                <a:spcPts val="0"/>
              </a:spcAft>
              <a:buClrTx/>
              <a:buSzTx/>
              <a:buFontTx/>
              <a:buNone/>
              <a:tabLst/>
              <a:defRPr/>
            </a:pPr>
            <a:r>
              <a:rPr lang="en-US"/>
              <a:t>Illinois</a:t>
            </a:r>
            <a:r>
              <a:rPr lang="en-US" spc="-35"/>
              <a:t> </a:t>
            </a:r>
            <a:r>
              <a:rPr lang="en-US"/>
              <a:t>Department</a:t>
            </a:r>
            <a:r>
              <a:rPr lang="en-US" spc="-15"/>
              <a:t> </a:t>
            </a:r>
            <a:r>
              <a:rPr lang="en-US"/>
              <a:t>of</a:t>
            </a:r>
            <a:r>
              <a:rPr lang="en-US" spc="-40"/>
              <a:t> </a:t>
            </a:r>
            <a:r>
              <a:rPr lang="en-US" spc="-20"/>
              <a:t>Labor</a:t>
            </a:r>
            <a:endParaRPr kumimoji="0" sz="1000" b="0" i="0" u="none" strike="noStrike" kern="0" cap="none" spc="-20" normalizeH="0" baseline="0" noProof="0" dirty="0">
              <a:ln>
                <a:noFill/>
              </a:ln>
              <a:solidFill>
                <a:prstClr val="white"/>
              </a:solidFill>
              <a:effectLst/>
              <a:uLnTx/>
              <a:uFillTx/>
              <a:latin typeface="Arial Black"/>
            </a:endParaRPr>
          </a:p>
        </p:txBody>
      </p:sp>
      <p:sp>
        <p:nvSpPr>
          <p:cNvPr id="28" name="TextBox 27">
            <a:extLst>
              <a:ext uri="{FF2B5EF4-FFF2-40B4-BE49-F238E27FC236}">
                <a16:creationId xmlns:a16="http://schemas.microsoft.com/office/drawing/2014/main" id="{323F0911-2349-7844-D137-932DABDEDFAC}"/>
              </a:ext>
            </a:extLst>
          </p:cNvPr>
          <p:cNvSpPr txBox="1"/>
          <p:nvPr/>
        </p:nvSpPr>
        <p:spPr>
          <a:xfrm>
            <a:off x="178904" y="1928269"/>
            <a:ext cx="5064981" cy="3970318"/>
          </a:xfrm>
          <a:prstGeom prst="rect">
            <a:avLst/>
          </a:prstGeom>
          <a:noFill/>
        </p:spPr>
        <p:txBody>
          <a:bodyPr wrap="square" rtlCol="0">
            <a:spAutoFit/>
          </a:bodyPr>
          <a:lstStyle/>
          <a:p>
            <a:r>
              <a:rPr lang="en-US" dirty="0"/>
              <a:t>Header</a:t>
            </a:r>
          </a:p>
          <a:p>
            <a:endParaRPr lang="en-US" dirty="0"/>
          </a:p>
          <a:p>
            <a:endParaRPr lang="en-US" dirty="0"/>
          </a:p>
          <a:p>
            <a:r>
              <a:rPr lang="en-US" dirty="0"/>
              <a:t>Gender</a:t>
            </a:r>
          </a:p>
          <a:p>
            <a:endParaRPr lang="en-US" dirty="0"/>
          </a:p>
          <a:p>
            <a:endParaRPr lang="en-US" dirty="0"/>
          </a:p>
          <a:p>
            <a:r>
              <a:rPr lang="en-US" dirty="0"/>
              <a:t>Race</a:t>
            </a:r>
          </a:p>
          <a:p>
            <a:endParaRPr lang="en-US" dirty="0"/>
          </a:p>
          <a:p>
            <a:r>
              <a:rPr lang="en-US" dirty="0"/>
              <a:t>Ethnicity</a:t>
            </a:r>
          </a:p>
          <a:p>
            <a:endParaRPr lang="en-US" dirty="0"/>
          </a:p>
          <a:p>
            <a:endParaRPr lang="en-US" dirty="0"/>
          </a:p>
          <a:p>
            <a:endParaRPr lang="en-US" dirty="0"/>
          </a:p>
          <a:p>
            <a:endParaRPr lang="en-US" dirty="0"/>
          </a:p>
          <a:p>
            <a:r>
              <a:rPr lang="en-US" dirty="0"/>
              <a:t>Wage/Hour</a:t>
            </a:r>
          </a:p>
        </p:txBody>
      </p:sp>
      <p:sp>
        <p:nvSpPr>
          <p:cNvPr id="29" name="TextBox 28">
            <a:extLst>
              <a:ext uri="{FF2B5EF4-FFF2-40B4-BE49-F238E27FC236}">
                <a16:creationId xmlns:a16="http://schemas.microsoft.com/office/drawing/2014/main" id="{58B382DA-7901-A710-E6B2-02F9C385AD54}"/>
              </a:ext>
            </a:extLst>
          </p:cNvPr>
          <p:cNvSpPr txBox="1"/>
          <p:nvPr/>
        </p:nvSpPr>
        <p:spPr>
          <a:xfrm>
            <a:off x="4775214" y="2933233"/>
            <a:ext cx="7007148" cy="3416320"/>
          </a:xfrm>
          <a:prstGeom prst="rect">
            <a:avLst/>
          </a:prstGeom>
          <a:noFill/>
        </p:spPr>
        <p:txBody>
          <a:bodyPr wrap="square" rtlCol="0">
            <a:spAutoFit/>
          </a:bodyPr>
          <a:lstStyle/>
          <a:p>
            <a:r>
              <a:rPr lang="en-US" dirty="0"/>
              <a:t>To fix header, copy and paste data into IDOL provided template.</a:t>
            </a:r>
          </a:p>
          <a:p>
            <a:endParaRPr lang="en-US" dirty="0"/>
          </a:p>
          <a:p>
            <a:endParaRPr lang="en-US" dirty="0"/>
          </a:p>
          <a:p>
            <a:r>
              <a:rPr lang="en-US" dirty="0"/>
              <a:t>To fix entry on gender, must exactly match one of template answers:</a:t>
            </a:r>
          </a:p>
          <a:p>
            <a:endParaRPr lang="en-US" dirty="0"/>
          </a:p>
          <a:p>
            <a:endParaRPr lang="en-US" dirty="0"/>
          </a:p>
          <a:p>
            <a:r>
              <a:rPr lang="en-US" dirty="0"/>
              <a:t>To fix entry on race, must match exactly one of template answers:</a:t>
            </a:r>
          </a:p>
          <a:p>
            <a:endParaRPr lang="en-US" dirty="0"/>
          </a:p>
          <a:p>
            <a:endParaRPr lang="en-US" dirty="0"/>
          </a:p>
          <a:p>
            <a:r>
              <a:rPr lang="en-US" dirty="0"/>
              <a:t>To fix entry on ethnicity, must match exactly one of template answers.</a:t>
            </a:r>
          </a:p>
          <a:p>
            <a:endParaRPr lang="en-US" dirty="0"/>
          </a:p>
          <a:p>
            <a:r>
              <a:rPr lang="en-US" dirty="0"/>
              <a:t>To fix wage/hour entry, </a:t>
            </a:r>
            <a:r>
              <a:rPr lang="en-US" dirty="0" err="1"/>
              <a:t>reort</a:t>
            </a:r>
            <a:r>
              <a:rPr lang="en-US" dirty="0"/>
              <a:t> full year wages, use box 5 of W-2, numeric</a:t>
            </a:r>
          </a:p>
        </p:txBody>
      </p:sp>
      <p:pic>
        <p:nvPicPr>
          <p:cNvPr id="31" name="Picture 30" descr="Graphical user interface, application&#10;&#10;Description automatically generated">
            <a:extLst>
              <a:ext uri="{FF2B5EF4-FFF2-40B4-BE49-F238E27FC236}">
                <a16:creationId xmlns:a16="http://schemas.microsoft.com/office/drawing/2014/main" id="{00A1B842-52C6-E3A7-C165-2FA1AD2B54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690" y="1428421"/>
            <a:ext cx="3771944" cy="1284216"/>
          </a:xfrm>
          <a:prstGeom prst="rect">
            <a:avLst/>
          </a:prstGeom>
        </p:spPr>
      </p:pic>
      <p:graphicFrame>
        <p:nvGraphicFramePr>
          <p:cNvPr id="32" name="Object 31">
            <a:extLst>
              <a:ext uri="{FF2B5EF4-FFF2-40B4-BE49-F238E27FC236}">
                <a16:creationId xmlns:a16="http://schemas.microsoft.com/office/drawing/2014/main" id="{91657C17-7F01-B05C-951C-63B08DA6B975}"/>
              </a:ext>
            </a:extLst>
          </p:cNvPr>
          <p:cNvGraphicFramePr>
            <a:graphicFrameLocks noChangeAspect="1"/>
          </p:cNvGraphicFramePr>
          <p:nvPr/>
        </p:nvGraphicFramePr>
        <p:xfrm>
          <a:off x="9504757" y="2737008"/>
          <a:ext cx="1333500" cy="738187"/>
        </p:xfrm>
        <a:graphic>
          <a:graphicData uri="http://schemas.openxmlformats.org/presentationml/2006/ole">
            <mc:AlternateContent xmlns:mc="http://schemas.openxmlformats.org/markup-compatibility/2006">
              <mc:Choice xmlns:v="urn:schemas-microsoft-com:vml" Requires="v">
                <p:oleObj name="Worksheet" r:id="rId4" imgW="1333323" imgH="738958" progId="Excel.Sheet.8">
                  <p:embed/>
                </p:oleObj>
              </mc:Choice>
              <mc:Fallback>
                <p:oleObj name="Worksheet" r:id="rId4" imgW="1333323" imgH="738958" progId="Excel.Sheet.8">
                  <p:embed/>
                  <p:pic>
                    <p:nvPicPr>
                      <p:cNvPr id="32" name="Object 31">
                        <a:extLst>
                          <a:ext uri="{FF2B5EF4-FFF2-40B4-BE49-F238E27FC236}">
                            <a16:creationId xmlns:a16="http://schemas.microsoft.com/office/drawing/2014/main" id="{91657C17-7F01-B05C-951C-63B08DA6B975}"/>
                          </a:ext>
                        </a:extLst>
                      </p:cNvPr>
                      <p:cNvPicPr/>
                      <p:nvPr/>
                    </p:nvPicPr>
                    <p:blipFill>
                      <a:blip r:embed="rId5"/>
                      <a:stretch>
                        <a:fillRect/>
                      </a:stretch>
                    </p:blipFill>
                    <p:spPr>
                      <a:xfrm>
                        <a:off x="9504757" y="2737008"/>
                        <a:ext cx="1333500" cy="738187"/>
                      </a:xfrm>
                      <a:prstGeom prst="rect">
                        <a:avLst/>
                      </a:prstGeom>
                    </p:spPr>
                  </p:pic>
                </p:oleObj>
              </mc:Fallback>
            </mc:AlternateContent>
          </a:graphicData>
        </a:graphic>
      </p:graphicFrame>
      <p:graphicFrame>
        <p:nvGraphicFramePr>
          <p:cNvPr id="33" name="Object 32">
            <a:extLst>
              <a:ext uri="{FF2B5EF4-FFF2-40B4-BE49-F238E27FC236}">
                <a16:creationId xmlns:a16="http://schemas.microsoft.com/office/drawing/2014/main" id="{008BC2F6-2AAA-F44E-6859-35D0944FDF0F}"/>
              </a:ext>
            </a:extLst>
          </p:cNvPr>
          <p:cNvGraphicFramePr>
            <a:graphicFrameLocks noChangeAspect="1"/>
          </p:cNvGraphicFramePr>
          <p:nvPr/>
        </p:nvGraphicFramePr>
        <p:xfrm>
          <a:off x="7889367" y="3591429"/>
          <a:ext cx="2849563" cy="978377"/>
        </p:xfrm>
        <a:graphic>
          <a:graphicData uri="http://schemas.openxmlformats.org/presentationml/2006/ole">
            <mc:AlternateContent xmlns:mc="http://schemas.openxmlformats.org/markup-compatibility/2006">
              <mc:Choice xmlns:v="urn:schemas-microsoft-com:vml" Requires="v">
                <p:oleObj name="Worksheet" r:id="rId6" imgW="2849951" imgH="1836523" progId="Excel.Sheet.8">
                  <p:embed/>
                </p:oleObj>
              </mc:Choice>
              <mc:Fallback>
                <p:oleObj name="Worksheet" r:id="rId6" imgW="2849951" imgH="1836523" progId="Excel.Sheet.8">
                  <p:embed/>
                  <p:pic>
                    <p:nvPicPr>
                      <p:cNvPr id="33" name="Object 32">
                        <a:extLst>
                          <a:ext uri="{FF2B5EF4-FFF2-40B4-BE49-F238E27FC236}">
                            <a16:creationId xmlns:a16="http://schemas.microsoft.com/office/drawing/2014/main" id="{008BC2F6-2AAA-F44E-6859-35D0944FDF0F}"/>
                          </a:ext>
                        </a:extLst>
                      </p:cNvPr>
                      <p:cNvPicPr/>
                      <p:nvPr/>
                    </p:nvPicPr>
                    <p:blipFill>
                      <a:blip r:embed="rId7"/>
                      <a:stretch>
                        <a:fillRect/>
                      </a:stretch>
                    </p:blipFill>
                    <p:spPr>
                      <a:xfrm>
                        <a:off x="7889367" y="3591429"/>
                        <a:ext cx="2849563" cy="978377"/>
                      </a:xfrm>
                      <a:prstGeom prst="rect">
                        <a:avLst/>
                      </a:prstGeom>
                    </p:spPr>
                  </p:pic>
                </p:oleObj>
              </mc:Fallback>
            </mc:AlternateContent>
          </a:graphicData>
        </a:graphic>
      </p:graphicFrame>
      <p:graphicFrame>
        <p:nvGraphicFramePr>
          <p:cNvPr id="34" name="Object 33">
            <a:extLst>
              <a:ext uri="{FF2B5EF4-FFF2-40B4-BE49-F238E27FC236}">
                <a16:creationId xmlns:a16="http://schemas.microsoft.com/office/drawing/2014/main" id="{7496FBFE-DB52-5B97-E06E-F6A1A25DAA78}"/>
              </a:ext>
            </a:extLst>
          </p:cNvPr>
          <p:cNvGraphicFramePr>
            <a:graphicFrameLocks noChangeAspect="1"/>
          </p:cNvGraphicFramePr>
          <p:nvPr/>
        </p:nvGraphicFramePr>
        <p:xfrm>
          <a:off x="8540868" y="5263974"/>
          <a:ext cx="1355725" cy="373063"/>
        </p:xfrm>
        <a:graphic>
          <a:graphicData uri="http://schemas.openxmlformats.org/presentationml/2006/ole">
            <mc:AlternateContent xmlns:mc="http://schemas.openxmlformats.org/markup-compatibility/2006">
              <mc:Choice xmlns:v="urn:schemas-microsoft-com:vml" Requires="v">
                <p:oleObj name="Worksheet" r:id="rId8" imgW="1356289" imgH="373530" progId="Excel.Sheet.8">
                  <p:embed/>
                </p:oleObj>
              </mc:Choice>
              <mc:Fallback>
                <p:oleObj name="Worksheet" r:id="rId8" imgW="1356289" imgH="373530" progId="Excel.Sheet.8">
                  <p:embed/>
                  <p:pic>
                    <p:nvPicPr>
                      <p:cNvPr id="34" name="Object 33">
                        <a:extLst>
                          <a:ext uri="{FF2B5EF4-FFF2-40B4-BE49-F238E27FC236}">
                            <a16:creationId xmlns:a16="http://schemas.microsoft.com/office/drawing/2014/main" id="{7496FBFE-DB52-5B97-E06E-F6A1A25DAA78}"/>
                          </a:ext>
                        </a:extLst>
                      </p:cNvPr>
                      <p:cNvPicPr/>
                      <p:nvPr/>
                    </p:nvPicPr>
                    <p:blipFill>
                      <a:blip r:embed="rId9"/>
                      <a:stretch>
                        <a:fillRect/>
                      </a:stretch>
                    </p:blipFill>
                    <p:spPr>
                      <a:xfrm>
                        <a:off x="8540868" y="5263974"/>
                        <a:ext cx="1355725" cy="373063"/>
                      </a:xfrm>
                      <a:prstGeom prst="rect">
                        <a:avLst/>
                      </a:prstGeom>
                    </p:spPr>
                  </p:pic>
                </p:oleObj>
              </mc:Fallback>
            </mc:AlternateContent>
          </a:graphicData>
        </a:graphic>
      </p:graphicFrame>
      <p:pic>
        <p:nvPicPr>
          <p:cNvPr id="36" name="Picture 35" descr="Text&#10;&#10;Description automatically generated">
            <a:extLst>
              <a:ext uri="{FF2B5EF4-FFF2-40B4-BE49-F238E27FC236}">
                <a16:creationId xmlns:a16="http://schemas.microsoft.com/office/drawing/2014/main" id="{77F00045-CA7E-0333-FE29-CDF8A112E84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66744" y="3010208"/>
            <a:ext cx="2474017" cy="1806440"/>
          </a:xfrm>
          <a:prstGeom prst="rect">
            <a:avLst/>
          </a:prstGeom>
        </p:spPr>
      </p:pic>
      <p:cxnSp>
        <p:nvCxnSpPr>
          <p:cNvPr id="38" name="Straight Arrow Connector 37">
            <a:extLst>
              <a:ext uri="{FF2B5EF4-FFF2-40B4-BE49-F238E27FC236}">
                <a16:creationId xmlns:a16="http://schemas.microsoft.com/office/drawing/2014/main" id="{78FD3D65-6133-8095-CD5E-8D90458D496F}"/>
              </a:ext>
            </a:extLst>
          </p:cNvPr>
          <p:cNvCxnSpPr>
            <a:cxnSpLocks/>
          </p:cNvCxnSpPr>
          <p:nvPr/>
        </p:nvCxnSpPr>
        <p:spPr>
          <a:xfrm>
            <a:off x="1069764" y="3004858"/>
            <a:ext cx="796980" cy="1012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A39D8A4B-950F-FAFF-45AF-BD22597D3B64}"/>
              </a:ext>
            </a:extLst>
          </p:cNvPr>
          <p:cNvCxnSpPr>
            <a:cxnSpLocks/>
          </p:cNvCxnSpPr>
          <p:nvPr/>
        </p:nvCxnSpPr>
        <p:spPr>
          <a:xfrm flipV="1">
            <a:off x="705678" y="3625232"/>
            <a:ext cx="1069624" cy="1756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4DB3582F-7260-8489-03CA-2DF4A8B60EDE}"/>
              </a:ext>
            </a:extLst>
          </p:cNvPr>
          <p:cNvCxnSpPr>
            <a:cxnSpLocks/>
          </p:cNvCxnSpPr>
          <p:nvPr/>
        </p:nvCxnSpPr>
        <p:spPr>
          <a:xfrm flipV="1">
            <a:off x="1092663" y="4043054"/>
            <a:ext cx="774081" cy="3096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FF9C5DED-16A9-E93F-B848-57EFDE26B393}"/>
              </a:ext>
            </a:extLst>
          </p:cNvPr>
          <p:cNvCxnSpPr>
            <a:cxnSpLocks/>
          </p:cNvCxnSpPr>
          <p:nvPr/>
        </p:nvCxnSpPr>
        <p:spPr>
          <a:xfrm flipV="1">
            <a:off x="1432291" y="4795375"/>
            <a:ext cx="686022" cy="9371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5" name="Table 14">
            <a:extLst>
              <a:ext uri="{FF2B5EF4-FFF2-40B4-BE49-F238E27FC236}">
                <a16:creationId xmlns:a16="http://schemas.microsoft.com/office/drawing/2014/main" id="{B33CD885-53CF-B3D7-9AE4-B60688C60E93}"/>
              </a:ext>
            </a:extLst>
          </p:cNvPr>
          <p:cNvGraphicFramePr>
            <a:graphicFrameLocks noGrp="1"/>
          </p:cNvGraphicFramePr>
          <p:nvPr>
            <p:extLst>
              <p:ext uri="{D42A27DB-BD31-4B8C-83A1-F6EECF244321}">
                <p14:modId xmlns:p14="http://schemas.microsoft.com/office/powerpoint/2010/main" val="640517660"/>
              </p:ext>
            </p:extLst>
          </p:nvPr>
        </p:nvGraphicFramePr>
        <p:xfrm>
          <a:off x="258944" y="1422495"/>
          <a:ext cx="11567295" cy="5262916"/>
        </p:xfrm>
        <a:graphic>
          <a:graphicData uri="http://schemas.openxmlformats.org/drawingml/2006/table">
            <a:tbl>
              <a:tblPr firstRow="1" bandRow="1">
                <a:tableStyleId>{5C22544A-7EE6-4342-B048-85BDC9FD1C3A}</a:tableStyleId>
              </a:tblPr>
              <a:tblGrid>
                <a:gridCol w="1908467">
                  <a:extLst>
                    <a:ext uri="{9D8B030D-6E8A-4147-A177-3AD203B41FA5}">
                      <a16:colId xmlns:a16="http://schemas.microsoft.com/office/drawing/2014/main" val="3330150902"/>
                    </a:ext>
                  </a:extLst>
                </a:gridCol>
                <a:gridCol w="3013369">
                  <a:extLst>
                    <a:ext uri="{9D8B030D-6E8A-4147-A177-3AD203B41FA5}">
                      <a16:colId xmlns:a16="http://schemas.microsoft.com/office/drawing/2014/main" val="2018423572"/>
                    </a:ext>
                  </a:extLst>
                </a:gridCol>
                <a:gridCol w="3724681">
                  <a:extLst>
                    <a:ext uri="{9D8B030D-6E8A-4147-A177-3AD203B41FA5}">
                      <a16:colId xmlns:a16="http://schemas.microsoft.com/office/drawing/2014/main" val="1845233345"/>
                    </a:ext>
                  </a:extLst>
                </a:gridCol>
                <a:gridCol w="2920778">
                  <a:extLst>
                    <a:ext uri="{9D8B030D-6E8A-4147-A177-3AD203B41FA5}">
                      <a16:colId xmlns:a16="http://schemas.microsoft.com/office/drawing/2014/main" val="3543022291"/>
                    </a:ext>
                  </a:extLst>
                </a:gridCol>
              </a:tblGrid>
              <a:tr h="354039">
                <a:tc>
                  <a:txBody>
                    <a:bodyPr/>
                    <a:lstStyle/>
                    <a:p>
                      <a:r>
                        <a:rPr lang="en-US" dirty="0"/>
                        <a:t>Data Type</a:t>
                      </a:r>
                    </a:p>
                  </a:txBody>
                  <a:tcPr/>
                </a:tc>
                <a:tc>
                  <a:txBody>
                    <a:bodyPr/>
                    <a:lstStyle/>
                    <a:p>
                      <a:r>
                        <a:rPr lang="en-US" dirty="0"/>
                        <a:t>Error Message Looks Like</a:t>
                      </a:r>
                    </a:p>
                  </a:txBody>
                  <a:tcPr/>
                </a:tc>
                <a:tc>
                  <a:txBody>
                    <a:bodyPr/>
                    <a:lstStyle/>
                    <a:p>
                      <a:r>
                        <a:rPr lang="en-US" dirty="0"/>
                        <a:t>Cure</a:t>
                      </a:r>
                    </a:p>
                  </a:txBody>
                  <a:tcPr/>
                </a:tc>
                <a:tc>
                  <a:txBody>
                    <a:bodyPr/>
                    <a:lstStyle/>
                    <a:p>
                      <a:r>
                        <a:rPr lang="en-US" dirty="0"/>
                        <a:t>Looks like</a:t>
                      </a:r>
                    </a:p>
                  </a:txBody>
                  <a:tcPr/>
                </a:tc>
                <a:extLst>
                  <a:ext uri="{0D108BD9-81ED-4DB2-BD59-A6C34878D82A}">
                    <a16:rowId xmlns:a16="http://schemas.microsoft.com/office/drawing/2014/main" val="3471368285"/>
                  </a:ext>
                </a:extLst>
              </a:tr>
              <a:tr h="649081">
                <a:tc>
                  <a:txBody>
                    <a:bodyPr/>
                    <a:lstStyle/>
                    <a:p>
                      <a:r>
                        <a:rPr lang="en-US" b="1" dirty="0"/>
                        <a:t>Header</a:t>
                      </a:r>
                    </a:p>
                  </a:txBody>
                  <a:tcPr/>
                </a:tc>
                <a:tc>
                  <a:txBody>
                    <a:bodyPr/>
                    <a:lstStyle/>
                    <a:p>
                      <a:endParaRPr lang="en-US" dirty="0"/>
                    </a:p>
                  </a:txBody>
                  <a:tcPr/>
                </a:tc>
                <a:tc>
                  <a:txBody>
                    <a:bodyPr/>
                    <a:lstStyle/>
                    <a:p>
                      <a:r>
                        <a:rPr lang="en-US" sz="1600" dirty="0"/>
                        <a:t>Header: copy and paste data into IDOL-provided template.</a:t>
                      </a:r>
                    </a:p>
                  </a:txBody>
                  <a:tcPr/>
                </a:tc>
                <a:tc>
                  <a:txBody>
                    <a:bodyPr/>
                    <a:lstStyle/>
                    <a:p>
                      <a:endParaRPr lang="en-US" dirty="0"/>
                    </a:p>
                  </a:txBody>
                  <a:tcPr/>
                </a:tc>
                <a:extLst>
                  <a:ext uri="{0D108BD9-81ED-4DB2-BD59-A6C34878D82A}">
                    <a16:rowId xmlns:a16="http://schemas.microsoft.com/office/drawing/2014/main" val="1734540616"/>
                  </a:ext>
                </a:extLst>
              </a:tr>
              <a:tr h="619568">
                <a:tc>
                  <a:txBody>
                    <a:bodyPr/>
                    <a:lstStyle/>
                    <a:p>
                      <a:r>
                        <a:rPr lang="en-US" b="1" dirty="0"/>
                        <a:t>Gender</a:t>
                      </a:r>
                    </a:p>
                  </a:txBody>
                  <a:tcPr/>
                </a:tc>
                <a:tc>
                  <a:txBody>
                    <a:bodyPr/>
                    <a:lstStyle/>
                    <a:p>
                      <a:endParaRPr lang="en-US"/>
                    </a:p>
                  </a:txBody>
                  <a:tcPr/>
                </a:tc>
                <a:tc>
                  <a:txBody>
                    <a:bodyPr/>
                    <a:lstStyle/>
                    <a:p>
                      <a:r>
                        <a:rPr lang="en-US" sz="1600" dirty="0"/>
                        <a:t>Gender must match exactly one of template options.</a:t>
                      </a:r>
                    </a:p>
                  </a:txBody>
                  <a:tcPr/>
                </a:tc>
                <a:tc>
                  <a:txBody>
                    <a:bodyPr/>
                    <a:lstStyle/>
                    <a:p>
                      <a:endParaRPr lang="en-US"/>
                    </a:p>
                  </a:txBody>
                  <a:tcPr/>
                </a:tc>
                <a:extLst>
                  <a:ext uri="{0D108BD9-81ED-4DB2-BD59-A6C34878D82A}">
                    <a16:rowId xmlns:a16="http://schemas.microsoft.com/office/drawing/2014/main" val="2496884176"/>
                  </a:ext>
                </a:extLst>
              </a:tr>
              <a:tr h="1150626">
                <a:tc>
                  <a:txBody>
                    <a:bodyPr/>
                    <a:lstStyle/>
                    <a:p>
                      <a:r>
                        <a:rPr lang="en-US" b="1" dirty="0"/>
                        <a:t>Race</a:t>
                      </a:r>
                    </a:p>
                  </a:txBody>
                  <a:tcPr/>
                </a:tc>
                <a:tc>
                  <a:txBody>
                    <a:bodyPr/>
                    <a:lstStyle/>
                    <a:p>
                      <a:endParaRPr lang="en-US" dirty="0"/>
                    </a:p>
                  </a:txBody>
                  <a:tcPr/>
                </a:tc>
                <a:tc>
                  <a:txBody>
                    <a:bodyPr/>
                    <a:lstStyle/>
                    <a:p>
                      <a:r>
                        <a:rPr lang="en-US" sz="1600" dirty="0"/>
                        <a:t>Race must match exactly one of template options.</a:t>
                      </a:r>
                    </a:p>
                    <a:p>
                      <a:endParaRPr lang="en-US" dirty="0"/>
                    </a:p>
                    <a:p>
                      <a:endParaRPr lang="en-US" dirty="0"/>
                    </a:p>
                  </a:txBody>
                  <a:tcPr/>
                </a:tc>
                <a:tc>
                  <a:txBody>
                    <a:bodyPr/>
                    <a:lstStyle/>
                    <a:p>
                      <a:endParaRPr lang="en-US"/>
                    </a:p>
                  </a:txBody>
                  <a:tcPr/>
                </a:tc>
                <a:extLst>
                  <a:ext uri="{0D108BD9-81ED-4DB2-BD59-A6C34878D82A}">
                    <a16:rowId xmlns:a16="http://schemas.microsoft.com/office/drawing/2014/main" val="1482715248"/>
                  </a:ext>
                </a:extLst>
              </a:tr>
              <a:tr h="649081">
                <a:tc>
                  <a:txBody>
                    <a:bodyPr/>
                    <a:lstStyle/>
                    <a:p>
                      <a:r>
                        <a:rPr lang="en-US" b="1" dirty="0"/>
                        <a:t>Ethnicity</a:t>
                      </a:r>
                    </a:p>
                  </a:txBody>
                  <a:tcPr/>
                </a:tc>
                <a:tc>
                  <a:txBody>
                    <a:bodyPr/>
                    <a:lstStyle/>
                    <a:p>
                      <a:endParaRPr lang="en-US" dirty="0"/>
                    </a:p>
                  </a:txBody>
                  <a:tcPr/>
                </a:tc>
                <a:tc>
                  <a:txBody>
                    <a:bodyPr/>
                    <a:lstStyle/>
                    <a:p>
                      <a:r>
                        <a:rPr lang="en-US" sz="1600" dirty="0"/>
                        <a:t>Ethnicity must match exactly one of template options.</a:t>
                      </a:r>
                    </a:p>
                  </a:txBody>
                  <a:tcPr/>
                </a:tc>
                <a:tc>
                  <a:txBody>
                    <a:bodyPr/>
                    <a:lstStyle/>
                    <a:p>
                      <a:endParaRPr lang="en-US" dirty="0"/>
                    </a:p>
                  </a:txBody>
                  <a:tcPr/>
                </a:tc>
                <a:extLst>
                  <a:ext uri="{0D108BD9-81ED-4DB2-BD59-A6C34878D82A}">
                    <a16:rowId xmlns:a16="http://schemas.microsoft.com/office/drawing/2014/main" val="170025826"/>
                  </a:ext>
                </a:extLst>
              </a:tr>
              <a:tr h="1504664">
                <a:tc>
                  <a:txBody>
                    <a:bodyPr/>
                    <a:lstStyle/>
                    <a:p>
                      <a:r>
                        <a:rPr lang="en-US" b="1" dirty="0"/>
                        <a:t>Wage/Hour</a:t>
                      </a:r>
                    </a:p>
                  </a:txBody>
                  <a:tcPr/>
                </a:tc>
                <a:tc>
                  <a:txBody>
                    <a:bodyPr/>
                    <a:lstStyle/>
                    <a:p>
                      <a:endParaRPr lang="en-US" dirty="0"/>
                    </a:p>
                  </a:txBody>
                  <a:tcPr/>
                </a:tc>
                <a:tc>
                  <a:txBody>
                    <a:bodyPr/>
                    <a:lstStyle/>
                    <a:p>
                      <a:pPr marL="230188" marR="0" lvl="0" indent="-2301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mn-lt"/>
                          <a:ea typeface="+mn-ea"/>
                          <a:cs typeface="+mn-cs"/>
                        </a:rPr>
                        <a:t>Wage/Hour should be reporting a full     year’s wages and worked hours.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mn-lt"/>
                          <a:ea typeface="+mn-ea"/>
                          <a:cs typeface="+mn-cs"/>
                        </a:rPr>
                        <a:t>Use Box 5 from W-2.</a:t>
                      </a:r>
                    </a:p>
                    <a:p>
                      <a:pPr marL="230188" marR="0" lvl="0" indent="-2301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mn-lt"/>
                          <a:ea typeface="+mn-ea"/>
                          <a:cs typeface="+mn-cs"/>
                        </a:rPr>
                        <a:t>Use numeric data rounded only to nearest hundred dollars (</a:t>
                      </a:r>
                      <a:r>
                        <a:rPr kumimoji="0" lang="en-US" sz="1600" b="0" i="0" u="none" strike="noStrike" kern="1200" cap="none" spc="0" normalizeH="0" baseline="0" noProof="0" dirty="0">
                          <a:ln>
                            <a:noFill/>
                          </a:ln>
                          <a:solidFill>
                            <a:srgbClr val="FF0000"/>
                          </a:solidFill>
                          <a:effectLst/>
                          <a:highlight>
                            <a:srgbClr val="FFFF00"/>
                          </a:highlight>
                          <a:uLnTx/>
                          <a:uFillTx/>
                          <a:latin typeface="+mn-lt"/>
                          <a:ea typeface="+mn-ea"/>
                          <a:cs typeface="+mn-cs"/>
                        </a:rPr>
                        <a:t>no cents, decimals, or $ sign</a:t>
                      </a:r>
                      <a:r>
                        <a:rPr kumimoji="0" lang="en-US" sz="1600" b="0" i="0" u="none" strike="noStrike" kern="1200" cap="none" spc="0" normalizeH="0" baseline="0" noProof="0" dirty="0">
                          <a:ln>
                            <a:noFill/>
                          </a:ln>
                          <a:solidFill>
                            <a:prstClr val="black"/>
                          </a:solidFill>
                          <a:effectLst/>
                          <a:uLnTx/>
                          <a:uFillTx/>
                          <a:latin typeface="+mn-lt"/>
                          <a:ea typeface="+mn-ea"/>
                          <a:cs typeface="+mn-cs"/>
                        </a:rPr>
                        <a:t>).</a:t>
                      </a:r>
                    </a:p>
                  </a:txBody>
                  <a:tcPr/>
                </a:tc>
                <a:tc>
                  <a:txBody>
                    <a:bodyPr/>
                    <a:lstStyle/>
                    <a:p>
                      <a:endParaRPr lang="en-US" dirty="0"/>
                    </a:p>
                  </a:txBody>
                  <a:tcPr/>
                </a:tc>
                <a:extLst>
                  <a:ext uri="{0D108BD9-81ED-4DB2-BD59-A6C34878D82A}">
                    <a16:rowId xmlns:a16="http://schemas.microsoft.com/office/drawing/2014/main" val="2435140107"/>
                  </a:ext>
                </a:extLst>
              </a:tr>
            </a:tbl>
          </a:graphicData>
        </a:graphic>
      </p:graphicFrame>
      <p:pic>
        <p:nvPicPr>
          <p:cNvPr id="17" name="Picture 16">
            <a:extLst>
              <a:ext uri="{FF2B5EF4-FFF2-40B4-BE49-F238E27FC236}">
                <a16:creationId xmlns:a16="http://schemas.microsoft.com/office/drawing/2014/main" id="{74D88733-EE3D-68DF-3260-72D4DA5B2403}"/>
              </a:ext>
            </a:extLst>
          </p:cNvPr>
          <p:cNvPicPr>
            <a:picLocks noChangeAspect="1"/>
          </p:cNvPicPr>
          <p:nvPr/>
        </p:nvPicPr>
        <p:blipFill>
          <a:blip r:embed="rId11"/>
          <a:stretch>
            <a:fillRect/>
          </a:stretch>
        </p:blipFill>
        <p:spPr>
          <a:xfrm>
            <a:off x="2409159" y="3393673"/>
            <a:ext cx="1797803" cy="2277302"/>
          </a:xfrm>
          <a:prstGeom prst="rect">
            <a:avLst/>
          </a:prstGeom>
        </p:spPr>
      </p:pic>
      <p:pic>
        <p:nvPicPr>
          <p:cNvPr id="18" name="Picture 17">
            <a:extLst>
              <a:ext uri="{FF2B5EF4-FFF2-40B4-BE49-F238E27FC236}">
                <a16:creationId xmlns:a16="http://schemas.microsoft.com/office/drawing/2014/main" id="{815DDDAC-CC15-B16C-AF2C-6B60CFC580F4}"/>
              </a:ext>
            </a:extLst>
          </p:cNvPr>
          <p:cNvPicPr>
            <a:picLocks noChangeAspect="1"/>
          </p:cNvPicPr>
          <p:nvPr/>
        </p:nvPicPr>
        <p:blipFill>
          <a:blip r:embed="rId12"/>
          <a:stretch>
            <a:fillRect/>
          </a:stretch>
        </p:blipFill>
        <p:spPr>
          <a:xfrm>
            <a:off x="2173875" y="1799130"/>
            <a:ext cx="2932890" cy="1272739"/>
          </a:xfrm>
          <a:prstGeom prst="rect">
            <a:avLst/>
          </a:prstGeom>
        </p:spPr>
      </p:pic>
      <p:pic>
        <p:nvPicPr>
          <p:cNvPr id="19" name="Picture 18">
            <a:extLst>
              <a:ext uri="{FF2B5EF4-FFF2-40B4-BE49-F238E27FC236}">
                <a16:creationId xmlns:a16="http://schemas.microsoft.com/office/drawing/2014/main" id="{43473088-2F04-E8F7-BCB0-84A5B7ADD312}"/>
              </a:ext>
            </a:extLst>
          </p:cNvPr>
          <p:cNvPicPr>
            <a:picLocks noChangeAspect="1"/>
          </p:cNvPicPr>
          <p:nvPr/>
        </p:nvPicPr>
        <p:blipFill>
          <a:blip r:embed="rId13"/>
          <a:stretch>
            <a:fillRect/>
          </a:stretch>
        </p:blipFill>
        <p:spPr>
          <a:xfrm>
            <a:off x="9367637" y="2423210"/>
            <a:ext cx="1173692" cy="649818"/>
          </a:xfrm>
          <a:prstGeom prst="rect">
            <a:avLst/>
          </a:prstGeom>
          <a:ln>
            <a:solidFill>
              <a:srgbClr val="00B050"/>
            </a:solidFill>
          </a:ln>
          <a:effectLst>
            <a:outerShdw blurRad="292100" dist="139700" dir="2700000" algn="tl" rotWithShape="0">
              <a:srgbClr val="333333">
                <a:alpha val="65000"/>
              </a:srgbClr>
            </a:outerShdw>
          </a:effectLst>
        </p:spPr>
      </p:pic>
      <p:pic>
        <p:nvPicPr>
          <p:cNvPr id="22" name="Picture 21">
            <a:extLst>
              <a:ext uri="{FF2B5EF4-FFF2-40B4-BE49-F238E27FC236}">
                <a16:creationId xmlns:a16="http://schemas.microsoft.com/office/drawing/2014/main" id="{753174C3-26BE-7BE3-B0DD-C74C4A31DEEC}"/>
              </a:ext>
            </a:extLst>
          </p:cNvPr>
          <p:cNvPicPr>
            <a:picLocks noChangeAspect="1"/>
          </p:cNvPicPr>
          <p:nvPr/>
        </p:nvPicPr>
        <p:blipFill>
          <a:blip r:embed="rId14"/>
          <a:stretch>
            <a:fillRect/>
          </a:stretch>
        </p:blipFill>
        <p:spPr>
          <a:xfrm>
            <a:off x="8942919" y="3122286"/>
            <a:ext cx="2655230" cy="1069240"/>
          </a:xfrm>
          <a:prstGeom prst="rect">
            <a:avLst/>
          </a:prstGeom>
          <a:ln>
            <a:solidFill>
              <a:srgbClr val="00B050"/>
            </a:solidFill>
          </a:ln>
        </p:spPr>
      </p:pic>
      <p:pic>
        <p:nvPicPr>
          <p:cNvPr id="23" name="Picture 22">
            <a:extLst>
              <a:ext uri="{FF2B5EF4-FFF2-40B4-BE49-F238E27FC236}">
                <a16:creationId xmlns:a16="http://schemas.microsoft.com/office/drawing/2014/main" id="{F9756748-8559-27C3-C119-68F590D5867E}"/>
              </a:ext>
            </a:extLst>
          </p:cNvPr>
          <p:cNvPicPr>
            <a:picLocks noChangeAspect="1"/>
          </p:cNvPicPr>
          <p:nvPr/>
        </p:nvPicPr>
        <p:blipFill>
          <a:blip r:embed="rId15"/>
          <a:stretch>
            <a:fillRect/>
          </a:stretch>
        </p:blipFill>
        <p:spPr>
          <a:xfrm>
            <a:off x="9226988" y="4239277"/>
            <a:ext cx="1357884" cy="538656"/>
          </a:xfrm>
          <a:prstGeom prst="rect">
            <a:avLst/>
          </a:prstGeom>
          <a:ln>
            <a:solidFill>
              <a:srgbClr val="00B050"/>
            </a:solidFill>
          </a:ln>
        </p:spPr>
      </p:pic>
      <p:cxnSp>
        <p:nvCxnSpPr>
          <p:cNvPr id="25" name="Straight Arrow Connector 24">
            <a:extLst>
              <a:ext uri="{FF2B5EF4-FFF2-40B4-BE49-F238E27FC236}">
                <a16:creationId xmlns:a16="http://schemas.microsoft.com/office/drawing/2014/main" id="{627BB102-E2AF-DF8F-56FD-98CECC4F9ED9}"/>
              </a:ext>
            </a:extLst>
          </p:cNvPr>
          <p:cNvCxnSpPr>
            <a:cxnSpLocks/>
          </p:cNvCxnSpPr>
          <p:nvPr/>
        </p:nvCxnSpPr>
        <p:spPr>
          <a:xfrm>
            <a:off x="1058044" y="2784291"/>
            <a:ext cx="1312922" cy="74701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4D5EC9C-7C3F-0F91-FF43-6BC705035069}"/>
              </a:ext>
            </a:extLst>
          </p:cNvPr>
          <p:cNvCxnSpPr>
            <a:cxnSpLocks/>
          </p:cNvCxnSpPr>
          <p:nvPr/>
        </p:nvCxnSpPr>
        <p:spPr>
          <a:xfrm>
            <a:off x="830457" y="3419130"/>
            <a:ext cx="1544522" cy="69554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8B0BC88D-AD4B-E45C-2377-CE687C27739A}"/>
              </a:ext>
            </a:extLst>
          </p:cNvPr>
          <p:cNvCxnSpPr>
            <a:cxnSpLocks/>
          </p:cNvCxnSpPr>
          <p:nvPr/>
        </p:nvCxnSpPr>
        <p:spPr>
          <a:xfrm>
            <a:off x="1218345" y="4614527"/>
            <a:ext cx="1152621" cy="14835"/>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EBD318D-8204-42B7-E52A-DAD4243E9F1E}"/>
              </a:ext>
            </a:extLst>
          </p:cNvPr>
          <p:cNvCxnSpPr>
            <a:cxnSpLocks/>
          </p:cNvCxnSpPr>
          <p:nvPr/>
        </p:nvCxnSpPr>
        <p:spPr>
          <a:xfrm flipV="1">
            <a:off x="1451002" y="5228265"/>
            <a:ext cx="957858" cy="19608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61AE7A32-3524-B98E-0908-562D17997CC4}"/>
              </a:ext>
            </a:extLst>
          </p:cNvPr>
          <p:cNvCxnSpPr>
            <a:cxnSpLocks/>
          </p:cNvCxnSpPr>
          <p:nvPr/>
        </p:nvCxnSpPr>
        <p:spPr>
          <a:xfrm flipV="1">
            <a:off x="3895474" y="2975168"/>
            <a:ext cx="1290832" cy="650064"/>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DC82B60-D624-F20D-FEBE-77D0848AAA22}"/>
              </a:ext>
            </a:extLst>
          </p:cNvPr>
          <p:cNvCxnSpPr>
            <a:cxnSpLocks/>
          </p:cNvCxnSpPr>
          <p:nvPr/>
        </p:nvCxnSpPr>
        <p:spPr>
          <a:xfrm flipV="1">
            <a:off x="3753238" y="3625232"/>
            <a:ext cx="1500643" cy="489447"/>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0EF4719-729D-B1C1-BDB6-2C3422E01C0A}"/>
              </a:ext>
            </a:extLst>
          </p:cNvPr>
          <p:cNvCxnSpPr>
            <a:cxnSpLocks/>
          </p:cNvCxnSpPr>
          <p:nvPr/>
        </p:nvCxnSpPr>
        <p:spPr>
          <a:xfrm flipV="1">
            <a:off x="3847518" y="4621944"/>
            <a:ext cx="1372983" cy="116849"/>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6C4F6331-709B-DF16-9ACD-D67760495358}"/>
              </a:ext>
            </a:extLst>
          </p:cNvPr>
          <p:cNvCxnSpPr>
            <a:cxnSpLocks/>
          </p:cNvCxnSpPr>
          <p:nvPr/>
        </p:nvCxnSpPr>
        <p:spPr>
          <a:xfrm>
            <a:off x="3787025" y="5298552"/>
            <a:ext cx="1399281" cy="328226"/>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82B4CB15-F29A-EFF4-D69F-51F77EB6E72B}"/>
              </a:ext>
            </a:extLst>
          </p:cNvPr>
          <p:cNvCxnSpPr>
            <a:cxnSpLocks/>
          </p:cNvCxnSpPr>
          <p:nvPr/>
        </p:nvCxnSpPr>
        <p:spPr>
          <a:xfrm>
            <a:off x="1108729" y="2070529"/>
            <a:ext cx="1009584"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E699061-0BCA-E7FC-BE1C-E8D37CEACF12}"/>
              </a:ext>
            </a:extLst>
          </p:cNvPr>
          <p:cNvCxnSpPr>
            <a:cxnSpLocks/>
          </p:cNvCxnSpPr>
          <p:nvPr/>
        </p:nvCxnSpPr>
        <p:spPr>
          <a:xfrm>
            <a:off x="5106765" y="1996261"/>
            <a:ext cx="127322"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2D88BFCD-B1CF-76DC-0E38-DE5E87C1066A}"/>
              </a:ext>
            </a:extLst>
          </p:cNvPr>
          <p:cNvCxnSpPr/>
          <p:nvPr/>
        </p:nvCxnSpPr>
        <p:spPr>
          <a:xfrm>
            <a:off x="8278788" y="2912464"/>
            <a:ext cx="583858"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544E7368-0A8B-AE80-C67B-C3A5F3B1EAF9}"/>
              </a:ext>
            </a:extLst>
          </p:cNvPr>
          <p:cNvCxnSpPr/>
          <p:nvPr/>
        </p:nvCxnSpPr>
        <p:spPr>
          <a:xfrm>
            <a:off x="7121829" y="3531078"/>
            <a:ext cx="1419039"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78F7C2CC-DD9B-AECD-22C1-99689D921238}"/>
              </a:ext>
            </a:extLst>
          </p:cNvPr>
          <p:cNvCxnSpPr/>
          <p:nvPr/>
        </p:nvCxnSpPr>
        <p:spPr>
          <a:xfrm>
            <a:off x="7317297" y="4738793"/>
            <a:ext cx="1316334"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3277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txBox="1">
            <a:spLocks noGrp="1"/>
          </p:cNvSpPr>
          <p:nvPr>
            <p:ph type="title"/>
          </p:nvPr>
        </p:nvSpPr>
        <p:spPr>
          <a:xfrm>
            <a:off x="0" y="286469"/>
            <a:ext cx="12192000" cy="843619"/>
          </a:xfrm>
          <a:prstGeom prst="rect">
            <a:avLst/>
          </a:prstGeom>
        </p:spPr>
        <p:txBody>
          <a:bodyPr vert="horz" wrap="square" lIns="0" tIns="225860" rIns="0" bIns="0" rtlCol="0">
            <a:spAutoFit/>
          </a:bodyPr>
          <a:lstStyle/>
          <a:p>
            <a:pPr marL="701040">
              <a:lnSpc>
                <a:spcPct val="100000"/>
              </a:lnSpc>
              <a:spcBef>
                <a:spcPts val="105"/>
              </a:spcBef>
            </a:pPr>
            <a:r>
              <a:rPr lang="en-US" sz="4000" dirty="0">
                <a:latin typeface="+mj-lt"/>
              </a:rPr>
              <a:t>Common Data Upload Errors (2)</a:t>
            </a:r>
            <a:endParaRPr sz="4000" dirty="0">
              <a:latin typeface="+mj-lt"/>
            </a:endParaRPr>
          </a:p>
        </p:txBody>
      </p:sp>
      <p:sp>
        <p:nvSpPr>
          <p:cNvPr id="20" name="object 20"/>
          <p:cNvSpPr txBox="1">
            <a:spLocks noGrp="1"/>
          </p:cNvSpPr>
          <p:nvPr>
            <p:ph type="ftr" sz="quarter" idx="5"/>
          </p:nvPr>
        </p:nvSpPr>
        <p:spPr>
          <a:xfrm>
            <a:off x="688305" y="6526148"/>
            <a:ext cx="1964082" cy="203834"/>
          </a:xfrm>
          <a:prstGeom prst="rect">
            <a:avLst/>
          </a:prstGeom>
        </p:spPr>
        <p:txBody>
          <a:bodyPr vert="horz" wrap="square" lIns="0" tIns="0" rIns="0" bIns="0" rtlCol="0">
            <a:spAutoFit/>
          </a:bodyPr>
          <a:lstStyle>
            <a:defPPr>
              <a:defRPr lang="en-US"/>
            </a:defPPr>
            <a:lvl1pPr marL="0" algn="l" defTabSz="914400" rtl="0" eaLnBrk="1" latinLnBrk="0" hangingPunct="1">
              <a:defRPr sz="1000" b="0" i="0" kern="1200">
                <a:solidFill>
                  <a:schemeClr val="bg1"/>
                </a:solidFill>
                <a:latin typeface="Arial Black"/>
                <a:ea typeface="+mn-ea"/>
                <a:cs typeface="Arial Black"/>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defTabSz="914400" eaLnBrk="1" fontAlgn="auto" latinLnBrk="0" hangingPunct="1">
              <a:lnSpc>
                <a:spcPct val="100000"/>
              </a:lnSpc>
              <a:spcBef>
                <a:spcPts val="195"/>
              </a:spcBef>
              <a:spcAft>
                <a:spcPts val="0"/>
              </a:spcAft>
              <a:buClrTx/>
              <a:buSzTx/>
              <a:buFontTx/>
              <a:buNone/>
              <a:tabLst/>
              <a:defRPr/>
            </a:pPr>
            <a:r>
              <a:rPr lang="en-US"/>
              <a:t>Illinois</a:t>
            </a:r>
            <a:r>
              <a:rPr lang="en-US" spc="-35"/>
              <a:t> </a:t>
            </a:r>
            <a:r>
              <a:rPr lang="en-US"/>
              <a:t>Department</a:t>
            </a:r>
            <a:r>
              <a:rPr lang="en-US" spc="-15"/>
              <a:t> </a:t>
            </a:r>
            <a:r>
              <a:rPr lang="en-US"/>
              <a:t>of</a:t>
            </a:r>
            <a:r>
              <a:rPr lang="en-US" spc="-40"/>
              <a:t> </a:t>
            </a:r>
            <a:r>
              <a:rPr lang="en-US" spc="-20"/>
              <a:t>Labor</a:t>
            </a:r>
            <a:endParaRPr kumimoji="0" sz="1000" b="0" i="0" u="none" strike="noStrike" kern="0" cap="none" spc="-20" normalizeH="0" baseline="0" noProof="0" dirty="0">
              <a:ln>
                <a:noFill/>
              </a:ln>
              <a:solidFill>
                <a:prstClr val="white"/>
              </a:solidFill>
              <a:effectLst/>
              <a:uLnTx/>
              <a:uFillTx/>
              <a:latin typeface="Arial Black"/>
            </a:endParaRPr>
          </a:p>
        </p:txBody>
      </p:sp>
      <p:sp>
        <p:nvSpPr>
          <p:cNvPr id="28" name="TextBox 27">
            <a:extLst>
              <a:ext uri="{FF2B5EF4-FFF2-40B4-BE49-F238E27FC236}">
                <a16:creationId xmlns:a16="http://schemas.microsoft.com/office/drawing/2014/main" id="{323F0911-2349-7844-D137-932DABDEDFAC}"/>
              </a:ext>
            </a:extLst>
          </p:cNvPr>
          <p:cNvSpPr txBox="1"/>
          <p:nvPr/>
        </p:nvSpPr>
        <p:spPr>
          <a:xfrm>
            <a:off x="318052" y="1940118"/>
            <a:ext cx="5064981" cy="7294305"/>
          </a:xfrm>
          <a:prstGeom prst="rect">
            <a:avLst/>
          </a:prstGeom>
          <a:noFill/>
        </p:spPr>
        <p:txBody>
          <a:bodyPr wrap="square" rtlCol="0">
            <a:spAutoFit/>
          </a:bodyPr>
          <a:lstStyle/>
          <a:p>
            <a:r>
              <a:rPr lang="en-US" dirty="0"/>
              <a:t>Job Classification Error</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Paid HS Column</a:t>
            </a:r>
          </a:p>
          <a:p>
            <a:endParaRPr lang="en-US" dirty="0"/>
          </a:p>
          <a:p>
            <a:r>
              <a:rPr lang="en-US" dirty="0"/>
              <a:t>Base Hourly Rate Column</a:t>
            </a:r>
          </a:p>
          <a:p>
            <a:endParaRPr lang="en-US" dirty="0"/>
          </a:p>
          <a:p>
            <a:endParaRPr lang="en-US" dirty="0"/>
          </a:p>
          <a:p>
            <a:r>
              <a:rPr lang="en-US" dirty="0"/>
              <a:t>CBA ( Collective Bargaining Agreement) Column</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a:t>
            </a:r>
          </a:p>
          <a:p>
            <a:endParaRPr lang="en-US" dirty="0"/>
          </a:p>
        </p:txBody>
      </p:sp>
      <p:pic>
        <p:nvPicPr>
          <p:cNvPr id="6" name="Picture 5">
            <a:extLst>
              <a:ext uri="{FF2B5EF4-FFF2-40B4-BE49-F238E27FC236}">
                <a16:creationId xmlns:a16="http://schemas.microsoft.com/office/drawing/2014/main" id="{B2AF50C7-5165-F01E-D692-62663654A9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052" y="2326238"/>
            <a:ext cx="4299691" cy="1695469"/>
          </a:xfrm>
          <a:prstGeom prst="rect">
            <a:avLst/>
          </a:prstGeom>
        </p:spPr>
      </p:pic>
      <p:graphicFrame>
        <p:nvGraphicFramePr>
          <p:cNvPr id="7" name="Object 6">
            <a:extLst>
              <a:ext uri="{FF2B5EF4-FFF2-40B4-BE49-F238E27FC236}">
                <a16:creationId xmlns:a16="http://schemas.microsoft.com/office/drawing/2014/main" id="{55AC10D8-5277-494F-ACE3-088D3E2B5248}"/>
              </a:ext>
            </a:extLst>
          </p:cNvPr>
          <p:cNvGraphicFramePr>
            <a:graphicFrameLocks noChangeAspect="1"/>
          </p:cNvGraphicFramePr>
          <p:nvPr/>
        </p:nvGraphicFramePr>
        <p:xfrm>
          <a:off x="8631872" y="2562509"/>
          <a:ext cx="2857500" cy="1115955"/>
        </p:xfrm>
        <a:graphic>
          <a:graphicData uri="http://schemas.openxmlformats.org/presentationml/2006/ole">
            <mc:AlternateContent xmlns:mc="http://schemas.openxmlformats.org/markup-compatibility/2006">
              <mc:Choice xmlns:v="urn:schemas-microsoft-com:vml" Requires="v">
                <p:oleObj name="Worksheet" r:id="rId3" imgW="2857606" imgH="1836523" progId="Excel.Sheet.8">
                  <p:embed/>
                </p:oleObj>
              </mc:Choice>
              <mc:Fallback>
                <p:oleObj name="Worksheet" r:id="rId3" imgW="2857606" imgH="1836523" progId="Excel.Sheet.8">
                  <p:embed/>
                  <p:pic>
                    <p:nvPicPr>
                      <p:cNvPr id="7" name="Object 6">
                        <a:extLst>
                          <a:ext uri="{FF2B5EF4-FFF2-40B4-BE49-F238E27FC236}">
                            <a16:creationId xmlns:a16="http://schemas.microsoft.com/office/drawing/2014/main" id="{55AC10D8-5277-494F-ACE3-088D3E2B5248}"/>
                          </a:ext>
                        </a:extLst>
                      </p:cNvPr>
                      <p:cNvPicPr/>
                      <p:nvPr/>
                    </p:nvPicPr>
                    <p:blipFill>
                      <a:blip r:embed="rId4"/>
                      <a:stretch>
                        <a:fillRect/>
                      </a:stretch>
                    </p:blipFill>
                    <p:spPr>
                      <a:xfrm>
                        <a:off x="8631872" y="2562509"/>
                        <a:ext cx="2857500" cy="1115955"/>
                      </a:xfrm>
                      <a:prstGeom prst="rect">
                        <a:avLst/>
                      </a:prstGeom>
                    </p:spPr>
                  </p:pic>
                </p:oleObj>
              </mc:Fallback>
            </mc:AlternateContent>
          </a:graphicData>
        </a:graphic>
      </p:graphicFrame>
      <p:graphicFrame>
        <p:nvGraphicFramePr>
          <p:cNvPr id="8" name="Table 7">
            <a:extLst>
              <a:ext uri="{FF2B5EF4-FFF2-40B4-BE49-F238E27FC236}">
                <a16:creationId xmlns:a16="http://schemas.microsoft.com/office/drawing/2014/main" id="{4DEC4098-0867-BDC0-C598-5C8B6F6558EA}"/>
              </a:ext>
            </a:extLst>
          </p:cNvPr>
          <p:cNvGraphicFramePr>
            <a:graphicFrameLocks noGrp="1"/>
          </p:cNvGraphicFramePr>
          <p:nvPr/>
        </p:nvGraphicFramePr>
        <p:xfrm>
          <a:off x="116310" y="1495627"/>
          <a:ext cx="11826241" cy="5394960"/>
        </p:xfrm>
        <a:graphic>
          <a:graphicData uri="http://schemas.openxmlformats.org/drawingml/2006/table">
            <a:tbl>
              <a:tblPr firstRow="1" bandRow="1">
                <a:tableStyleId>{5C22544A-7EE6-4342-B048-85BDC9FD1C3A}</a:tableStyleId>
              </a:tblPr>
              <a:tblGrid>
                <a:gridCol w="2496261">
                  <a:extLst>
                    <a:ext uri="{9D8B030D-6E8A-4147-A177-3AD203B41FA5}">
                      <a16:colId xmlns:a16="http://schemas.microsoft.com/office/drawing/2014/main" val="2436504603"/>
                    </a:ext>
                  </a:extLst>
                </a:gridCol>
                <a:gridCol w="2843684">
                  <a:extLst>
                    <a:ext uri="{9D8B030D-6E8A-4147-A177-3AD203B41FA5}">
                      <a16:colId xmlns:a16="http://schemas.microsoft.com/office/drawing/2014/main" val="3720085526"/>
                    </a:ext>
                  </a:extLst>
                </a:gridCol>
                <a:gridCol w="3195745">
                  <a:extLst>
                    <a:ext uri="{9D8B030D-6E8A-4147-A177-3AD203B41FA5}">
                      <a16:colId xmlns:a16="http://schemas.microsoft.com/office/drawing/2014/main" val="2064948786"/>
                    </a:ext>
                  </a:extLst>
                </a:gridCol>
                <a:gridCol w="3290551">
                  <a:extLst>
                    <a:ext uri="{9D8B030D-6E8A-4147-A177-3AD203B41FA5}">
                      <a16:colId xmlns:a16="http://schemas.microsoft.com/office/drawing/2014/main" val="545202591"/>
                    </a:ext>
                  </a:extLst>
                </a:gridCol>
              </a:tblGrid>
              <a:tr h="354872">
                <a:tc>
                  <a:txBody>
                    <a:bodyPr/>
                    <a:lstStyle/>
                    <a:p>
                      <a:r>
                        <a:rPr lang="en-US" dirty="0"/>
                        <a:t>Data Type</a:t>
                      </a:r>
                    </a:p>
                  </a:txBody>
                  <a:tcPr/>
                </a:tc>
                <a:tc>
                  <a:txBody>
                    <a:bodyPr/>
                    <a:lstStyle/>
                    <a:p>
                      <a:r>
                        <a:rPr lang="en-US" dirty="0"/>
                        <a:t>Error Message Looks Like</a:t>
                      </a:r>
                    </a:p>
                  </a:txBody>
                  <a:tcPr/>
                </a:tc>
                <a:tc>
                  <a:txBody>
                    <a:bodyPr/>
                    <a:lstStyle/>
                    <a:p>
                      <a:r>
                        <a:rPr lang="en-US" dirty="0"/>
                        <a:t>Cure</a:t>
                      </a:r>
                    </a:p>
                  </a:txBody>
                  <a:tcPr/>
                </a:tc>
                <a:tc>
                  <a:txBody>
                    <a:bodyPr/>
                    <a:lstStyle/>
                    <a:p>
                      <a:r>
                        <a:rPr lang="en-US" dirty="0"/>
                        <a:t>Looks Like</a:t>
                      </a:r>
                    </a:p>
                  </a:txBody>
                  <a:tcPr/>
                </a:tc>
                <a:extLst>
                  <a:ext uri="{0D108BD9-81ED-4DB2-BD59-A6C34878D82A}">
                    <a16:rowId xmlns:a16="http://schemas.microsoft.com/office/drawing/2014/main" val="3845574052"/>
                  </a:ext>
                </a:extLst>
              </a:tr>
              <a:tr h="2217947">
                <a:tc>
                  <a:txBody>
                    <a:bodyPr/>
                    <a:lstStyle/>
                    <a:p>
                      <a:r>
                        <a:rPr lang="en-US" dirty="0"/>
                        <a:t>Job Classification</a:t>
                      </a:r>
                    </a:p>
                  </a:txBody>
                  <a:tcPr/>
                </a:tc>
                <a:tc>
                  <a:txBody>
                    <a:bodyPr/>
                    <a:lstStyle/>
                    <a:p>
                      <a:endParaRPr lang="en-US" dirty="0"/>
                    </a:p>
                  </a:txBody>
                  <a:tcPr/>
                </a:tc>
                <a:tc>
                  <a:txBody>
                    <a:bodyPr/>
                    <a:lstStyle/>
                    <a:p>
                      <a:r>
                        <a:rPr lang="en-US" dirty="0"/>
                        <a:t>Each unique job title can only be assigned in one job classification. </a:t>
                      </a:r>
                    </a:p>
                    <a:p>
                      <a:r>
                        <a:rPr lang="en-US" dirty="0"/>
                        <a:t>Job classification name must exactly match one of the template options (not one of the entries you made in a prior year’s submission).</a:t>
                      </a:r>
                    </a:p>
                  </a:txBody>
                  <a:tcPr/>
                </a:tc>
                <a:tc>
                  <a:txBody>
                    <a:bodyPr/>
                    <a:lstStyle/>
                    <a:p>
                      <a:endParaRPr lang="en-US" dirty="0"/>
                    </a:p>
                  </a:txBody>
                  <a:tcPr/>
                </a:tc>
                <a:extLst>
                  <a:ext uri="{0D108BD9-81ED-4DB2-BD59-A6C34878D82A}">
                    <a16:rowId xmlns:a16="http://schemas.microsoft.com/office/drawing/2014/main" val="3186820363"/>
                  </a:ext>
                </a:extLst>
              </a:tr>
              <a:tr h="354872">
                <a:tc>
                  <a:txBody>
                    <a:bodyPr/>
                    <a:lstStyle/>
                    <a:p>
                      <a:r>
                        <a:rPr lang="en-US" dirty="0"/>
                        <a:t>Paid Hourly or Salary</a:t>
                      </a:r>
                    </a:p>
                  </a:txBody>
                  <a:tcPr/>
                </a:tc>
                <a:tc>
                  <a:txBody>
                    <a:bodyPr/>
                    <a:lstStyle/>
                    <a:p>
                      <a:endParaRPr lang="en-US"/>
                    </a:p>
                  </a:txBody>
                  <a:tcPr/>
                </a:tc>
                <a:tc>
                  <a:txBody>
                    <a:bodyPr/>
                    <a:lstStyle/>
                    <a:p>
                      <a:r>
                        <a:rPr lang="en-US" dirty="0"/>
                        <a:t>Answer can </a:t>
                      </a:r>
                      <a:r>
                        <a:rPr lang="en-US" dirty="0">
                          <a:solidFill>
                            <a:srgbClr val="FF0000"/>
                          </a:solidFill>
                          <a:highlight>
                            <a:srgbClr val="FFFF00"/>
                          </a:highlight>
                        </a:rPr>
                        <a:t>only</a:t>
                      </a:r>
                      <a:r>
                        <a:rPr lang="en-US" dirty="0"/>
                        <a:t> be H or S</a:t>
                      </a:r>
                    </a:p>
                  </a:txBody>
                  <a:tcPr/>
                </a:tc>
                <a:tc>
                  <a:txBody>
                    <a:bodyPr/>
                    <a:lstStyle/>
                    <a:p>
                      <a:endParaRPr lang="en-US"/>
                    </a:p>
                  </a:txBody>
                  <a:tcPr/>
                </a:tc>
                <a:extLst>
                  <a:ext uri="{0D108BD9-81ED-4DB2-BD59-A6C34878D82A}">
                    <a16:rowId xmlns:a16="http://schemas.microsoft.com/office/drawing/2014/main" val="1816818493"/>
                  </a:ext>
                </a:extLst>
              </a:tr>
              <a:tr h="1244558">
                <a:tc>
                  <a:txBody>
                    <a:bodyPr/>
                    <a:lstStyle/>
                    <a:p>
                      <a:r>
                        <a:rPr lang="en-US" dirty="0"/>
                        <a:t>Base Hourly Rate</a:t>
                      </a:r>
                    </a:p>
                  </a:txBody>
                  <a:tcPr/>
                </a:tc>
                <a:tc>
                  <a:txBody>
                    <a:bodyPr/>
                    <a:lstStyle/>
                    <a:p>
                      <a:endParaRPr lang="en-US" dirty="0"/>
                    </a:p>
                  </a:txBody>
                  <a:tcPr/>
                </a:tc>
                <a:tc>
                  <a:txBody>
                    <a:bodyPr/>
                    <a:lstStyle/>
                    <a:p>
                      <a:r>
                        <a:rPr lang="en-US" dirty="0"/>
                        <a:t>If employee is hourly, enter base rate in 00.00 decimal format, </a:t>
                      </a:r>
                      <a:r>
                        <a:rPr lang="en-US" dirty="0">
                          <a:solidFill>
                            <a:srgbClr val="FF0000"/>
                          </a:solidFill>
                          <a:highlight>
                            <a:srgbClr val="FFFF00"/>
                          </a:highlight>
                        </a:rPr>
                        <a:t>do not use $ signs</a:t>
                      </a:r>
                      <a:r>
                        <a:rPr lang="en-US" dirty="0"/>
                        <a:t>. </a:t>
                      </a:r>
                    </a:p>
                    <a:p>
                      <a:r>
                        <a:rPr lang="en-US" dirty="0"/>
                        <a:t>If employee is salaried enter 0.</a:t>
                      </a:r>
                    </a:p>
                  </a:txBody>
                  <a:tcPr/>
                </a:tc>
                <a:tc>
                  <a:txBody>
                    <a:bodyPr/>
                    <a:lstStyle/>
                    <a:p>
                      <a:endParaRPr lang="en-US" dirty="0"/>
                    </a:p>
                  </a:txBody>
                  <a:tcPr/>
                </a:tc>
                <a:extLst>
                  <a:ext uri="{0D108BD9-81ED-4DB2-BD59-A6C34878D82A}">
                    <a16:rowId xmlns:a16="http://schemas.microsoft.com/office/drawing/2014/main" val="4176978725"/>
                  </a:ext>
                </a:extLst>
              </a:tr>
              <a:tr h="621025">
                <a:tc>
                  <a:txBody>
                    <a:bodyPr/>
                    <a:lstStyle/>
                    <a:p>
                      <a:r>
                        <a:rPr lang="en-US" dirty="0"/>
                        <a:t>Collective Bargaining Agreement (CBA)?</a:t>
                      </a:r>
                    </a:p>
                  </a:txBody>
                  <a:tcPr/>
                </a:tc>
                <a:tc>
                  <a:txBody>
                    <a:bodyPr/>
                    <a:lstStyle/>
                    <a:p>
                      <a:endParaRPr lang="en-US"/>
                    </a:p>
                  </a:txBody>
                  <a:tcPr/>
                </a:tc>
                <a:tc>
                  <a:txBody>
                    <a:bodyPr/>
                    <a:lstStyle/>
                    <a:p>
                      <a:r>
                        <a:rPr lang="en-US" dirty="0"/>
                        <a:t>CBA answer is </a:t>
                      </a:r>
                      <a:r>
                        <a:rPr lang="en-US" dirty="0">
                          <a:solidFill>
                            <a:srgbClr val="FF0000"/>
                          </a:solidFill>
                          <a:highlight>
                            <a:srgbClr val="FFFF00"/>
                          </a:highlight>
                        </a:rPr>
                        <a:t>only</a:t>
                      </a:r>
                      <a:r>
                        <a:rPr lang="en-US" dirty="0"/>
                        <a:t> Y or N</a:t>
                      </a:r>
                    </a:p>
                  </a:txBody>
                  <a:tcPr/>
                </a:tc>
                <a:tc>
                  <a:txBody>
                    <a:bodyPr/>
                    <a:lstStyle/>
                    <a:p>
                      <a:endParaRPr lang="en-US" dirty="0"/>
                    </a:p>
                  </a:txBody>
                  <a:tcPr/>
                </a:tc>
                <a:extLst>
                  <a:ext uri="{0D108BD9-81ED-4DB2-BD59-A6C34878D82A}">
                    <a16:rowId xmlns:a16="http://schemas.microsoft.com/office/drawing/2014/main" val="388261458"/>
                  </a:ext>
                </a:extLst>
              </a:tr>
            </a:tbl>
          </a:graphicData>
        </a:graphic>
      </p:graphicFrame>
      <p:pic>
        <p:nvPicPr>
          <p:cNvPr id="9" name="Picture 8">
            <a:extLst>
              <a:ext uri="{FF2B5EF4-FFF2-40B4-BE49-F238E27FC236}">
                <a16:creationId xmlns:a16="http://schemas.microsoft.com/office/drawing/2014/main" id="{B98AF020-CBA5-6239-35E6-5F67C058C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5026" y="2195430"/>
            <a:ext cx="3855459" cy="1520298"/>
          </a:xfrm>
          <a:prstGeom prst="rect">
            <a:avLst/>
          </a:prstGeom>
        </p:spPr>
      </p:pic>
      <p:pic>
        <p:nvPicPr>
          <p:cNvPr id="10" name="Picture 9">
            <a:extLst>
              <a:ext uri="{FF2B5EF4-FFF2-40B4-BE49-F238E27FC236}">
                <a16:creationId xmlns:a16="http://schemas.microsoft.com/office/drawing/2014/main" id="{C300DD49-EF83-5D0F-F59A-E915D4D39FD8}"/>
              </a:ext>
            </a:extLst>
          </p:cNvPr>
          <p:cNvPicPr>
            <a:picLocks noChangeAspect="1"/>
          </p:cNvPicPr>
          <p:nvPr/>
        </p:nvPicPr>
        <p:blipFill>
          <a:blip r:embed="rId5"/>
          <a:stretch>
            <a:fillRect/>
          </a:stretch>
        </p:blipFill>
        <p:spPr>
          <a:xfrm>
            <a:off x="8868887" y="2095948"/>
            <a:ext cx="2859024" cy="1877499"/>
          </a:xfrm>
          <a:prstGeom prst="rect">
            <a:avLst/>
          </a:prstGeom>
          <a:ln>
            <a:solidFill>
              <a:srgbClr val="00B050"/>
            </a:solidFill>
          </a:ln>
        </p:spPr>
      </p:pic>
      <p:cxnSp>
        <p:nvCxnSpPr>
          <p:cNvPr id="12" name="Straight Arrow Connector 11">
            <a:extLst>
              <a:ext uri="{FF2B5EF4-FFF2-40B4-BE49-F238E27FC236}">
                <a16:creationId xmlns:a16="http://schemas.microsoft.com/office/drawing/2014/main" id="{B5F462BC-B391-0802-E4CD-BAF0D5410FA2}"/>
              </a:ext>
            </a:extLst>
          </p:cNvPr>
          <p:cNvCxnSpPr/>
          <p:nvPr/>
        </p:nvCxnSpPr>
        <p:spPr>
          <a:xfrm>
            <a:off x="336451" y="2195430"/>
            <a:ext cx="888575" cy="50757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E3C0DB2-036E-AE54-8443-B7FE688688C5}"/>
              </a:ext>
            </a:extLst>
          </p:cNvPr>
          <p:cNvCxnSpPr/>
          <p:nvPr/>
        </p:nvCxnSpPr>
        <p:spPr>
          <a:xfrm>
            <a:off x="2250831" y="4360985"/>
            <a:ext cx="3225521"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581FF4E-E8C5-A05D-B37C-12C410227317}"/>
              </a:ext>
            </a:extLst>
          </p:cNvPr>
          <p:cNvCxnSpPr/>
          <p:nvPr/>
        </p:nvCxnSpPr>
        <p:spPr>
          <a:xfrm>
            <a:off x="1858945" y="4712677"/>
            <a:ext cx="3687745"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6C4B7B7-D5F7-54FF-D7AF-41D6DE9E61D9}"/>
              </a:ext>
            </a:extLst>
          </p:cNvPr>
          <p:cNvCxnSpPr/>
          <p:nvPr/>
        </p:nvCxnSpPr>
        <p:spPr>
          <a:xfrm>
            <a:off x="2351314" y="6049108"/>
            <a:ext cx="3031719"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FAD0CE8-23C4-DCEC-5A23-B30F23ED5275}"/>
              </a:ext>
            </a:extLst>
          </p:cNvPr>
          <p:cNvCxnSpPr>
            <a:cxnSpLocks/>
          </p:cNvCxnSpPr>
          <p:nvPr/>
        </p:nvCxnSpPr>
        <p:spPr>
          <a:xfrm>
            <a:off x="7465925" y="2562509"/>
            <a:ext cx="1402962"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9503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txBox="1">
            <a:spLocks noGrp="1"/>
          </p:cNvSpPr>
          <p:nvPr>
            <p:ph type="title"/>
          </p:nvPr>
        </p:nvSpPr>
        <p:spPr>
          <a:xfrm>
            <a:off x="0" y="286469"/>
            <a:ext cx="12192000" cy="843619"/>
          </a:xfrm>
          <a:prstGeom prst="rect">
            <a:avLst/>
          </a:prstGeom>
        </p:spPr>
        <p:txBody>
          <a:bodyPr vert="horz" wrap="square" lIns="0" tIns="225860" rIns="0" bIns="0" rtlCol="0">
            <a:spAutoFit/>
          </a:bodyPr>
          <a:lstStyle/>
          <a:p>
            <a:pPr marL="701040">
              <a:lnSpc>
                <a:spcPct val="100000"/>
              </a:lnSpc>
              <a:spcBef>
                <a:spcPts val="105"/>
              </a:spcBef>
            </a:pPr>
            <a:r>
              <a:rPr lang="en-US" sz="4000" dirty="0">
                <a:latin typeface="+mj-lt"/>
              </a:rPr>
              <a:t>Other / Hidden Errors</a:t>
            </a:r>
            <a:endParaRPr sz="4000" dirty="0">
              <a:latin typeface="+mj-lt"/>
            </a:endParaRPr>
          </a:p>
        </p:txBody>
      </p:sp>
      <p:sp>
        <p:nvSpPr>
          <p:cNvPr id="20" name="object 20"/>
          <p:cNvSpPr txBox="1">
            <a:spLocks noGrp="1"/>
          </p:cNvSpPr>
          <p:nvPr>
            <p:ph type="ftr" sz="quarter" idx="5"/>
          </p:nvPr>
        </p:nvSpPr>
        <p:spPr>
          <a:xfrm>
            <a:off x="688305" y="6526148"/>
            <a:ext cx="1964082" cy="203834"/>
          </a:xfrm>
          <a:prstGeom prst="rect">
            <a:avLst/>
          </a:prstGeom>
        </p:spPr>
        <p:txBody>
          <a:bodyPr vert="horz" wrap="square" lIns="0" tIns="0" rIns="0" bIns="0" rtlCol="0">
            <a:spAutoFit/>
          </a:bodyPr>
          <a:lstStyle>
            <a:defPPr>
              <a:defRPr lang="en-US"/>
            </a:defPPr>
            <a:lvl1pPr marL="0" algn="l" defTabSz="914400" rtl="0" eaLnBrk="1" latinLnBrk="0" hangingPunct="1">
              <a:defRPr sz="1000" b="0" i="0" kern="1200">
                <a:solidFill>
                  <a:schemeClr val="bg1"/>
                </a:solidFill>
                <a:latin typeface="Arial Black"/>
                <a:ea typeface="+mn-ea"/>
                <a:cs typeface="Arial Black"/>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defTabSz="914400" eaLnBrk="1" fontAlgn="auto" latinLnBrk="0" hangingPunct="1">
              <a:lnSpc>
                <a:spcPct val="100000"/>
              </a:lnSpc>
              <a:spcBef>
                <a:spcPts val="195"/>
              </a:spcBef>
              <a:spcAft>
                <a:spcPts val="0"/>
              </a:spcAft>
              <a:buClrTx/>
              <a:buSzTx/>
              <a:buFontTx/>
              <a:buNone/>
              <a:tabLst/>
              <a:defRPr/>
            </a:pPr>
            <a:r>
              <a:rPr lang="en-US"/>
              <a:t>Illinois</a:t>
            </a:r>
            <a:r>
              <a:rPr lang="en-US" spc="-35"/>
              <a:t> </a:t>
            </a:r>
            <a:r>
              <a:rPr lang="en-US"/>
              <a:t>Department</a:t>
            </a:r>
            <a:r>
              <a:rPr lang="en-US" spc="-15"/>
              <a:t> </a:t>
            </a:r>
            <a:r>
              <a:rPr lang="en-US"/>
              <a:t>of</a:t>
            </a:r>
            <a:r>
              <a:rPr lang="en-US" spc="-40"/>
              <a:t> </a:t>
            </a:r>
            <a:r>
              <a:rPr lang="en-US" spc="-20"/>
              <a:t>Labor</a:t>
            </a:r>
            <a:endParaRPr kumimoji="0" sz="1000" b="0" i="0" u="none" strike="noStrike" kern="0" cap="none" spc="-20" normalizeH="0" baseline="0" noProof="0" dirty="0">
              <a:ln>
                <a:noFill/>
              </a:ln>
              <a:solidFill>
                <a:prstClr val="white"/>
              </a:solidFill>
              <a:effectLst/>
              <a:uLnTx/>
              <a:uFillTx/>
              <a:latin typeface="Arial Black"/>
            </a:endParaRPr>
          </a:p>
        </p:txBody>
      </p:sp>
      <p:sp>
        <p:nvSpPr>
          <p:cNvPr id="5" name="TextBox 4">
            <a:extLst>
              <a:ext uri="{FF2B5EF4-FFF2-40B4-BE49-F238E27FC236}">
                <a16:creationId xmlns:a16="http://schemas.microsoft.com/office/drawing/2014/main" id="{B47E8024-A9BB-D1D5-E39E-105AE0FF298A}"/>
              </a:ext>
            </a:extLst>
          </p:cNvPr>
          <p:cNvSpPr txBox="1"/>
          <p:nvPr/>
        </p:nvSpPr>
        <p:spPr>
          <a:xfrm>
            <a:off x="182881" y="1478944"/>
            <a:ext cx="11704320" cy="5170646"/>
          </a:xfrm>
          <a:prstGeom prst="rect">
            <a:avLst/>
          </a:prstGeom>
          <a:noFill/>
        </p:spPr>
        <p:txBody>
          <a:bodyPr wrap="square" rtlCol="0">
            <a:spAutoFit/>
          </a:bodyPr>
          <a:lstStyle/>
          <a:p>
            <a:r>
              <a:rPr lang="en-US" sz="1400" b="1" u="sng" dirty="0"/>
              <a:t>Before uploading data</a:t>
            </a:r>
            <a:r>
              <a:rPr lang="en-US" sz="1400" b="1" dirty="0"/>
              <a:t>, can users identify other errors not immediately visible in the Excel file?? </a:t>
            </a:r>
          </a:p>
          <a:p>
            <a:r>
              <a:rPr lang="en-US" sz="1400" b="1" dirty="0"/>
              <a:t>YES, by opening the .csv file in notepad format and inspecting the entries closely.</a:t>
            </a:r>
          </a:p>
          <a:p>
            <a:endParaRPr lang="en-US" sz="1400" b="1" dirty="0"/>
          </a:p>
          <a:p>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Step 1: To review the .csv file in notepad version, locate the saved file. </a:t>
            </a:r>
          </a:p>
          <a:p>
            <a:r>
              <a:rPr lang="en-US" sz="1200" kern="100" dirty="0">
                <a:latin typeface="Calibri" panose="020F0502020204030204" pitchFamily="34" charset="0"/>
                <a:ea typeface="Calibri" panose="020F0502020204030204" pitchFamily="34" charset="0"/>
                <a:cs typeface="Times New Roman" panose="02020603050405020304" pitchFamily="18" charset="0"/>
              </a:rPr>
              <a:t>     Step 2: B</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efore opening, right click on the file, choose Open With &gt; Notepad. </a:t>
            </a:r>
          </a:p>
          <a:p>
            <a:r>
              <a:rPr lang="en-US" sz="1200" kern="100" dirty="0">
                <a:latin typeface="Calibri" panose="020F0502020204030204" pitchFamily="34" charset="0"/>
                <a:ea typeface="Calibri" panose="020F0502020204030204" pitchFamily="34" charset="0"/>
                <a:cs typeface="Times New Roman" panose="02020603050405020304" pitchFamily="18" charset="0"/>
              </a:rPr>
              <a:t>     Step 3: Review each line entered closely to find any spacing or comma errors,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dirty="0"/>
              <a:t>                  which cause the data to upload incorrectly.</a:t>
            </a:r>
          </a:p>
          <a:p>
            <a:endParaRPr lang="en-US" sz="1200" dirty="0"/>
          </a:p>
          <a:p>
            <a:r>
              <a:rPr lang="en-US" sz="1200" dirty="0"/>
              <a:t>These errors are typically extra spaces and/or extra commas: such as </a:t>
            </a:r>
            <a:r>
              <a:rPr lang="en-US" sz="1200" dirty="0">
                <a:highlight>
                  <a:srgbClr val="FFFF00"/>
                </a:highlight>
              </a:rPr>
              <a:t>,H , </a:t>
            </a:r>
            <a:r>
              <a:rPr lang="en-US" sz="1200" dirty="0"/>
              <a:t>in the </a:t>
            </a:r>
            <a:r>
              <a:rPr lang="en-US" sz="1200" dirty="0" err="1"/>
              <a:t>PaidHS</a:t>
            </a:r>
            <a:r>
              <a:rPr lang="en-US" sz="1200" dirty="0"/>
              <a:t> column instead of </a:t>
            </a:r>
            <a:r>
              <a:rPr lang="en-US" sz="1200" dirty="0">
                <a:highlight>
                  <a:srgbClr val="FFFF00"/>
                </a:highlight>
              </a:rPr>
              <a:t>,H,</a:t>
            </a:r>
          </a:p>
          <a:p>
            <a:endParaRPr lang="en-US" sz="1200" dirty="0"/>
          </a:p>
          <a:p>
            <a:r>
              <a:rPr lang="en-US" sz="1200" dirty="0"/>
              <a:t>This example file has spaces after Knox in the county column, and a space after each H or S in the </a:t>
            </a:r>
            <a:r>
              <a:rPr lang="en-US" sz="1200" dirty="0" err="1"/>
              <a:t>PaidHS</a:t>
            </a:r>
            <a:r>
              <a:rPr lang="en-US" sz="1200" dirty="0"/>
              <a:t> column.</a:t>
            </a:r>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r>
              <a:rPr lang="en-US" b="1" u="sng" dirty="0">
                <a:solidFill>
                  <a:srgbClr val="FF0000"/>
                </a:solidFill>
                <a:highlight>
                  <a:srgbClr val="FFFF00"/>
                </a:highlight>
              </a:rPr>
              <a:t>The cure for these errors</a:t>
            </a:r>
            <a:r>
              <a:rPr lang="en-US" b="1" dirty="0">
                <a:highlight>
                  <a:srgbClr val="FFFF00"/>
                </a:highlight>
              </a:rPr>
              <a:t>:</a:t>
            </a:r>
          </a:p>
          <a:p>
            <a:r>
              <a:rPr lang="en-US" dirty="0"/>
              <a:t>1. </a:t>
            </a:r>
            <a:r>
              <a:rPr lang="en-US" b="1" i="1" dirty="0">
                <a:solidFill>
                  <a:srgbClr val="FF0000"/>
                </a:solidFill>
              </a:rPr>
              <a:t>Manually clear the column, and then manually enter or paste </a:t>
            </a:r>
            <a:r>
              <a:rPr lang="en-US" b="1" i="1" u="sng" dirty="0">
                <a:solidFill>
                  <a:srgbClr val="FF0000"/>
                </a:solidFill>
              </a:rPr>
              <a:t>just the text data</a:t>
            </a:r>
            <a:r>
              <a:rPr lang="en-US" dirty="0"/>
              <a:t>.</a:t>
            </a:r>
          </a:p>
          <a:p>
            <a:r>
              <a:rPr lang="en-US" dirty="0"/>
              <a:t>2. There is also a TRIM formula that can be used.  </a:t>
            </a:r>
          </a:p>
          <a:p>
            <a:r>
              <a:rPr lang="en-US" dirty="0"/>
              <a:t>     (Search “Trim Formula” in Excel Help.)</a:t>
            </a:r>
          </a:p>
          <a:p>
            <a:endParaRPr lang="en-US" sz="1200" dirty="0"/>
          </a:p>
        </p:txBody>
      </p:sp>
      <p:pic>
        <p:nvPicPr>
          <p:cNvPr id="9" name="Picture 8" descr="Text">
            <a:extLst>
              <a:ext uri="{FF2B5EF4-FFF2-40B4-BE49-F238E27FC236}">
                <a16:creationId xmlns:a16="http://schemas.microsoft.com/office/drawing/2014/main" id="{AA4CA387-8103-7426-57AA-F28E6D097F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599" y="3674405"/>
            <a:ext cx="6224965" cy="11373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Graphical user interface, text, application">
            <a:extLst>
              <a:ext uri="{FF2B5EF4-FFF2-40B4-BE49-F238E27FC236}">
                <a16:creationId xmlns:a16="http://schemas.microsoft.com/office/drawing/2014/main" id="{B2B19E8B-B2AC-2A31-755F-086AD88682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0473" y="1478944"/>
            <a:ext cx="4248646" cy="1720962"/>
          </a:xfrm>
          <a:prstGeom prst="rect">
            <a:avLst/>
          </a:prstGeom>
        </p:spPr>
      </p:pic>
      <p:cxnSp>
        <p:nvCxnSpPr>
          <p:cNvPr id="13" name="Straight Arrow Connector 12">
            <a:extLst>
              <a:ext uri="{FF2B5EF4-FFF2-40B4-BE49-F238E27FC236}">
                <a16:creationId xmlns:a16="http://schemas.microsoft.com/office/drawing/2014/main" id="{AB6CCB74-51E4-7EA0-7136-8F79A12DD98A}"/>
              </a:ext>
            </a:extLst>
          </p:cNvPr>
          <p:cNvCxnSpPr>
            <a:cxnSpLocks/>
          </p:cNvCxnSpPr>
          <p:nvPr/>
        </p:nvCxnSpPr>
        <p:spPr>
          <a:xfrm>
            <a:off x="5144348" y="2512088"/>
            <a:ext cx="5208250" cy="34066"/>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10A28F4-D485-1D5A-B5EA-EE19B14B6113}"/>
              </a:ext>
            </a:extLst>
          </p:cNvPr>
          <p:cNvCxnSpPr>
            <a:cxnSpLocks/>
          </p:cNvCxnSpPr>
          <p:nvPr/>
        </p:nvCxnSpPr>
        <p:spPr>
          <a:xfrm>
            <a:off x="4826442" y="3306158"/>
            <a:ext cx="317906" cy="901727"/>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700C24B-90BA-6BA4-2E51-747610BDFD5D}"/>
              </a:ext>
            </a:extLst>
          </p:cNvPr>
          <p:cNvCxnSpPr>
            <a:cxnSpLocks/>
          </p:cNvCxnSpPr>
          <p:nvPr/>
        </p:nvCxnSpPr>
        <p:spPr>
          <a:xfrm>
            <a:off x="2652387" y="3267986"/>
            <a:ext cx="1005213" cy="796281"/>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23" descr="Graphical user interface, text, application&#10;&#10;Description automatically generated">
            <a:extLst>
              <a:ext uri="{FF2B5EF4-FFF2-40B4-BE49-F238E27FC236}">
                <a16:creationId xmlns:a16="http://schemas.microsoft.com/office/drawing/2014/main" id="{3ABB2BB3-80AE-3472-EE33-851E2A44AA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921" y="4894774"/>
            <a:ext cx="3162574" cy="1539373"/>
          </a:xfrm>
          <a:prstGeom prst="rect">
            <a:avLst/>
          </a:prstGeom>
          <a:ln w="88900" cap="sq" cmpd="thickThin">
            <a:solidFill>
              <a:srgbClr val="000000"/>
            </a:solidFill>
            <a:prstDash val="solid"/>
            <a:miter lim="800000"/>
          </a:ln>
          <a:effectLst>
            <a:innerShdw blurRad="76200">
              <a:srgbClr val="000000"/>
            </a:innerShdw>
          </a:effectLst>
        </p:spPr>
      </p:pic>
      <p:cxnSp>
        <p:nvCxnSpPr>
          <p:cNvPr id="28" name="Straight Arrow Connector 27">
            <a:extLst>
              <a:ext uri="{FF2B5EF4-FFF2-40B4-BE49-F238E27FC236}">
                <a16:creationId xmlns:a16="http://schemas.microsoft.com/office/drawing/2014/main" id="{39A26E6A-F743-11FD-A60A-B4A5F000502F}"/>
              </a:ext>
            </a:extLst>
          </p:cNvPr>
          <p:cNvCxnSpPr/>
          <p:nvPr/>
        </p:nvCxnSpPr>
        <p:spPr>
          <a:xfrm>
            <a:off x="4953837" y="6048846"/>
            <a:ext cx="3758084"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56758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201BC-875D-C0E7-AE5C-F83241944DCC}"/>
              </a:ext>
            </a:extLst>
          </p:cNvPr>
          <p:cNvSpPr>
            <a:spLocks noGrp="1"/>
          </p:cNvSpPr>
          <p:nvPr>
            <p:ph type="title"/>
          </p:nvPr>
        </p:nvSpPr>
        <p:spPr>
          <a:xfrm>
            <a:off x="-3502" y="170845"/>
            <a:ext cx="12195502" cy="1143000"/>
          </a:xfrm>
        </p:spPr>
        <p:txBody>
          <a:bodyPr>
            <a:normAutofit/>
          </a:bodyPr>
          <a:lstStyle/>
          <a:p>
            <a:r>
              <a:rPr lang="en-US" sz="3400" dirty="0">
                <a:latin typeface="+mj-lt"/>
                <a:cs typeface="Arial"/>
              </a:rPr>
              <a:t>Required Documents </a:t>
            </a:r>
            <a:endParaRPr lang="en-US" sz="3400" dirty="0">
              <a:latin typeface="+mj-lt"/>
            </a:endParaRPr>
          </a:p>
        </p:txBody>
      </p:sp>
      <p:pic>
        <p:nvPicPr>
          <p:cNvPr id="22" name="Picture 21">
            <a:extLst>
              <a:ext uri="{FF2B5EF4-FFF2-40B4-BE49-F238E27FC236}">
                <a16:creationId xmlns:a16="http://schemas.microsoft.com/office/drawing/2014/main" id="{811FEB6E-1021-77A2-3568-D7D3BF85F78D}"/>
              </a:ext>
            </a:extLst>
          </p:cNvPr>
          <p:cNvPicPr>
            <a:picLocks noGrp="1" noRot="1" noChangeAspect="1" noMove="1" noResize="1" noEditPoints="1" noAdjustHandles="1" noChangeArrowheads="1" noChangeShapeType="1" noCrop="1"/>
          </p:cNvPicPr>
          <p:nvPr/>
        </p:nvPicPr>
        <p:blipFill>
          <a:blip r:embed="rId2"/>
          <a:stretch>
            <a:fillRect/>
          </a:stretch>
        </p:blipFill>
        <p:spPr>
          <a:xfrm>
            <a:off x="838998" y="1539240"/>
            <a:ext cx="11223462" cy="4513311"/>
          </a:xfrm>
          <a:prstGeom prst="rect">
            <a:avLst/>
          </a:prstGeom>
        </p:spPr>
      </p:pic>
      <p:pic>
        <p:nvPicPr>
          <p:cNvPr id="23" name="Picture 22">
            <a:extLst>
              <a:ext uri="{FF2B5EF4-FFF2-40B4-BE49-F238E27FC236}">
                <a16:creationId xmlns:a16="http://schemas.microsoft.com/office/drawing/2014/main" id="{5DC7ECB9-A8FB-4FFE-866F-D96561103C0D}"/>
              </a:ext>
            </a:extLst>
          </p:cNvPr>
          <p:cNvPicPr>
            <a:picLocks noChangeAspect="1"/>
          </p:cNvPicPr>
          <p:nvPr/>
        </p:nvPicPr>
        <p:blipFill>
          <a:blip r:embed="rId3"/>
          <a:stretch>
            <a:fillRect/>
          </a:stretch>
        </p:blipFill>
        <p:spPr>
          <a:xfrm>
            <a:off x="842525" y="1212247"/>
            <a:ext cx="6162675" cy="1000125"/>
          </a:xfrm>
          <a:prstGeom prst="rect">
            <a:avLst/>
          </a:prstGeom>
        </p:spPr>
      </p:pic>
      <p:pic>
        <p:nvPicPr>
          <p:cNvPr id="25" name="Picture 24">
            <a:extLst>
              <a:ext uri="{FF2B5EF4-FFF2-40B4-BE49-F238E27FC236}">
                <a16:creationId xmlns:a16="http://schemas.microsoft.com/office/drawing/2014/main" id="{39C4EA16-60DB-FB5C-C06F-787065F39E73}"/>
              </a:ext>
            </a:extLst>
          </p:cNvPr>
          <p:cNvPicPr>
            <a:picLocks noChangeAspect="1"/>
          </p:cNvPicPr>
          <p:nvPr/>
        </p:nvPicPr>
        <p:blipFill>
          <a:blip r:embed="rId4"/>
          <a:stretch>
            <a:fillRect/>
          </a:stretch>
        </p:blipFill>
        <p:spPr>
          <a:xfrm>
            <a:off x="10697053" y="2220918"/>
            <a:ext cx="1302257" cy="262151"/>
          </a:xfrm>
          <a:prstGeom prst="rect">
            <a:avLst/>
          </a:prstGeom>
        </p:spPr>
      </p:pic>
      <p:sp>
        <p:nvSpPr>
          <p:cNvPr id="26" name="TextBox 25">
            <a:extLst>
              <a:ext uri="{FF2B5EF4-FFF2-40B4-BE49-F238E27FC236}">
                <a16:creationId xmlns:a16="http://schemas.microsoft.com/office/drawing/2014/main" id="{B3F75470-C1D9-48A8-3A5A-F40C72F86F8C}"/>
              </a:ext>
            </a:extLst>
          </p:cNvPr>
          <p:cNvSpPr txBox="1"/>
          <p:nvPr/>
        </p:nvSpPr>
        <p:spPr>
          <a:xfrm>
            <a:off x="204951" y="2797503"/>
            <a:ext cx="147320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0070C0"/>
                </a:solidFill>
                <a:latin typeface="Segoe UI"/>
              </a:rPr>
              <a:t>You must submit one additional document. </a:t>
            </a:r>
            <a:endParaRPr lang="en-US" dirty="0">
              <a:solidFill>
                <a:srgbClr val="0070C0"/>
              </a:solidFill>
              <a:latin typeface="Calibri" panose="020F0502020204030204"/>
              <a:ea typeface="Calibri" panose="020F0502020204030204"/>
              <a:cs typeface="Calibri" panose="020F0502020204030204"/>
            </a:endParaRPr>
          </a:p>
          <a:p>
            <a:endParaRPr lang="en-US" dirty="0">
              <a:solidFill>
                <a:srgbClr val="0070C0"/>
              </a:solidFill>
              <a:latin typeface="Segoe UI"/>
              <a:cs typeface="Segoe UI"/>
            </a:endParaRPr>
          </a:p>
          <a:p>
            <a:r>
              <a:rPr lang="en-US" dirty="0">
                <a:solidFill>
                  <a:srgbClr val="0070C0"/>
                </a:solidFill>
                <a:latin typeface="Segoe UI"/>
              </a:rPr>
              <a:t>The business must file a compliance statement.</a:t>
            </a:r>
            <a:endParaRPr lang="en-US" dirty="0">
              <a:solidFill>
                <a:srgbClr val="0070C0"/>
              </a:solidFill>
              <a:ea typeface="Calibri"/>
              <a:cs typeface="Calibri"/>
            </a:endParaRPr>
          </a:p>
        </p:txBody>
      </p:sp>
    </p:spTree>
    <p:extLst>
      <p:ext uri="{BB962C8B-B14F-4D97-AF65-F5344CB8AC3E}">
        <p14:creationId xmlns:p14="http://schemas.microsoft.com/office/powerpoint/2010/main" val="1958843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05104-3C63-A5A5-0857-05558B60253A}"/>
              </a:ext>
            </a:extLst>
          </p:cNvPr>
          <p:cNvSpPr>
            <a:spLocks noGrp="1"/>
          </p:cNvSpPr>
          <p:nvPr>
            <p:ph type="title"/>
          </p:nvPr>
        </p:nvSpPr>
        <p:spPr/>
        <p:txBody>
          <a:bodyPr/>
          <a:lstStyle/>
          <a:p>
            <a:r>
              <a:rPr lang="en-US" dirty="0">
                <a:latin typeface="+mj-lt"/>
                <a:cs typeface="Arial"/>
              </a:rPr>
              <a:t>Compliance Statement</a:t>
            </a:r>
            <a:endParaRPr lang="en-US" dirty="0">
              <a:latin typeface="+mj-lt"/>
            </a:endParaRPr>
          </a:p>
        </p:txBody>
      </p:sp>
      <p:sp>
        <p:nvSpPr>
          <p:cNvPr id="3" name="Content Placeholder 2">
            <a:extLst>
              <a:ext uri="{FF2B5EF4-FFF2-40B4-BE49-F238E27FC236}">
                <a16:creationId xmlns:a16="http://schemas.microsoft.com/office/drawing/2014/main" id="{05463D74-8C35-C80A-C45B-DE29E88CAC55}"/>
              </a:ext>
            </a:extLst>
          </p:cNvPr>
          <p:cNvSpPr>
            <a:spLocks noGrp="1"/>
          </p:cNvSpPr>
          <p:nvPr>
            <p:ph idx="1"/>
          </p:nvPr>
        </p:nvSpPr>
        <p:spPr>
          <a:xfrm>
            <a:off x="165100" y="1752600"/>
            <a:ext cx="11417300" cy="4648200"/>
          </a:xfrm>
        </p:spPr>
        <p:txBody>
          <a:bodyPr vert="horz" lIns="91440" tIns="45720" rIns="91440" bIns="45720" rtlCol="0" anchor="t">
            <a:normAutofit fontScale="92500"/>
          </a:bodyPr>
          <a:lstStyle/>
          <a:p>
            <a:pPr>
              <a:lnSpc>
                <a:spcPct val="110000"/>
              </a:lnSpc>
              <a:buClr>
                <a:srgbClr val="33C4F1"/>
              </a:buClr>
              <a:buFont typeface="Wingdings" panose="05000000000000000000" pitchFamily="2" charset="2"/>
              <a:buChar char="v"/>
            </a:pPr>
            <a:r>
              <a:rPr lang="en-US" dirty="0">
                <a:latin typeface="+mn-lt"/>
                <a:cs typeface="Arial"/>
              </a:rPr>
              <a:t>Before 8/2025, the business had to download, print, sign and attest, and then upload a form into the EPRC Portal.</a:t>
            </a:r>
          </a:p>
          <a:p>
            <a:pPr>
              <a:lnSpc>
                <a:spcPct val="110000"/>
              </a:lnSpc>
              <a:spcBef>
                <a:spcPts val="0"/>
              </a:spcBef>
              <a:buClr>
                <a:srgbClr val="33C4F1"/>
              </a:buClr>
              <a:buFont typeface="Wingdings" panose="05000000000000000000" pitchFamily="2" charset="2"/>
              <a:buChar char="v"/>
            </a:pPr>
            <a:r>
              <a:rPr lang="en-US" dirty="0">
                <a:latin typeface="+mn-lt"/>
                <a:cs typeface="Arial"/>
              </a:rPr>
              <a:t>Now, it is a fillable form that is part </a:t>
            </a:r>
          </a:p>
          <a:p>
            <a:pPr marL="0" indent="0">
              <a:lnSpc>
                <a:spcPct val="110000"/>
              </a:lnSpc>
              <a:spcBef>
                <a:spcPts val="0"/>
              </a:spcBef>
              <a:buClr>
                <a:srgbClr val="33C4F1"/>
              </a:buClr>
              <a:buNone/>
            </a:pPr>
            <a:r>
              <a:rPr lang="en-US" dirty="0">
                <a:latin typeface="+mn-lt"/>
                <a:cs typeface="Arial"/>
              </a:rPr>
              <a:t>     of the EPRC Portal process.</a:t>
            </a:r>
          </a:p>
          <a:p>
            <a:pPr marL="0" indent="0">
              <a:lnSpc>
                <a:spcPct val="110000"/>
              </a:lnSpc>
              <a:buClr>
                <a:srgbClr val="33C4F1"/>
              </a:buClr>
              <a:buNone/>
            </a:pPr>
            <a:endParaRPr lang="en-US" dirty="0">
              <a:latin typeface="+mn-lt"/>
              <a:cs typeface="Arial"/>
            </a:endParaRPr>
          </a:p>
          <a:p>
            <a:pPr marL="0" indent="0">
              <a:lnSpc>
                <a:spcPct val="110000"/>
              </a:lnSpc>
              <a:buClr>
                <a:srgbClr val="33C4F1"/>
              </a:buClr>
              <a:buNone/>
            </a:pPr>
            <a:endParaRPr lang="en-US" dirty="0">
              <a:latin typeface="+mn-lt"/>
              <a:cs typeface="Arial"/>
            </a:endParaRPr>
          </a:p>
          <a:p>
            <a:pPr marL="0" indent="0">
              <a:lnSpc>
                <a:spcPct val="110000"/>
              </a:lnSpc>
              <a:buClr>
                <a:srgbClr val="33C4F1"/>
              </a:buClr>
              <a:buNone/>
            </a:pPr>
            <a:r>
              <a:rPr lang="en-US" sz="2400" i="1" dirty="0">
                <a:latin typeface="+mn-lt"/>
                <a:cs typeface="Arial"/>
              </a:rPr>
              <a:t>NOTE</a:t>
            </a:r>
            <a:r>
              <a:rPr lang="en-US" sz="2400" dirty="0">
                <a:latin typeface="+mn-lt"/>
                <a:cs typeface="Arial"/>
              </a:rPr>
              <a:t>: If the person completing a business’s EPRC submission in the Portal is not an official who can certify the business’s Compliance Statement, the business can upload a signed Compliance Statement in the EPRC Portal in addition to its web-based submission.</a:t>
            </a:r>
            <a:endParaRPr lang="en-US" sz="2400" dirty="0">
              <a:latin typeface="+mn-lt"/>
            </a:endParaRPr>
          </a:p>
        </p:txBody>
      </p:sp>
      <p:pic>
        <p:nvPicPr>
          <p:cNvPr id="7" name="Picture 6">
            <a:extLst>
              <a:ext uri="{FF2B5EF4-FFF2-40B4-BE49-F238E27FC236}">
                <a16:creationId xmlns:a16="http://schemas.microsoft.com/office/drawing/2014/main" id="{EB5C23F6-AFDC-AB60-DC3F-4087F2FA4C80}"/>
              </a:ext>
            </a:extLst>
          </p:cNvPr>
          <p:cNvPicPr>
            <a:picLocks noChangeAspect="1"/>
          </p:cNvPicPr>
          <p:nvPr/>
        </p:nvPicPr>
        <p:blipFill>
          <a:blip r:embed="rId2"/>
          <a:stretch>
            <a:fillRect/>
          </a:stretch>
        </p:blipFill>
        <p:spPr>
          <a:xfrm>
            <a:off x="7327900" y="2787994"/>
            <a:ext cx="4546599" cy="2304705"/>
          </a:xfrm>
          <a:prstGeom prst="rect">
            <a:avLst/>
          </a:prstGeom>
          <a:ln>
            <a:solidFill>
              <a:srgbClr val="FFC000"/>
            </a:solidFill>
          </a:ln>
        </p:spPr>
      </p:pic>
    </p:spTree>
    <p:extLst>
      <p:ext uri="{BB962C8B-B14F-4D97-AF65-F5344CB8AC3E}">
        <p14:creationId xmlns:p14="http://schemas.microsoft.com/office/powerpoint/2010/main" val="680034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20992-3BAF-7202-692C-C7ED5CFBB347}"/>
              </a:ext>
            </a:extLst>
          </p:cNvPr>
          <p:cNvSpPr>
            <a:spLocks noGrp="1"/>
          </p:cNvSpPr>
          <p:nvPr>
            <p:ph type="title"/>
          </p:nvPr>
        </p:nvSpPr>
        <p:spPr>
          <a:xfrm>
            <a:off x="133350" y="-1809"/>
            <a:ext cx="5577818" cy="1168291"/>
          </a:xfrm>
        </p:spPr>
        <p:txBody>
          <a:bodyPr>
            <a:normAutofit/>
          </a:bodyPr>
          <a:lstStyle/>
          <a:p>
            <a:r>
              <a:rPr lang="en-US" sz="3600" dirty="0">
                <a:latin typeface="+mj-lt"/>
                <a:cs typeface="Arial"/>
              </a:rPr>
              <a:t>Review Page </a:t>
            </a:r>
            <a:r>
              <a:rPr lang="en-US" sz="1400" dirty="0">
                <a:latin typeface="+mj-lt"/>
                <a:cs typeface="Arial"/>
              </a:rPr>
              <a:t>(1)</a:t>
            </a:r>
            <a:endParaRPr lang="en-US" sz="1400" dirty="0">
              <a:latin typeface="+mj-lt"/>
            </a:endParaRPr>
          </a:p>
        </p:txBody>
      </p:sp>
      <p:pic>
        <p:nvPicPr>
          <p:cNvPr id="5" name="Picture 4">
            <a:extLst>
              <a:ext uri="{FF2B5EF4-FFF2-40B4-BE49-F238E27FC236}">
                <a16:creationId xmlns:a16="http://schemas.microsoft.com/office/drawing/2014/main" id="{7B37B1DE-765A-653B-F83C-417C180BD6B1}"/>
              </a:ext>
            </a:extLst>
          </p:cNvPr>
          <p:cNvPicPr>
            <a:picLocks noChangeAspect="1"/>
          </p:cNvPicPr>
          <p:nvPr/>
        </p:nvPicPr>
        <p:blipFill>
          <a:blip r:embed="rId2"/>
          <a:stretch>
            <a:fillRect/>
          </a:stretch>
        </p:blipFill>
        <p:spPr>
          <a:xfrm>
            <a:off x="616690" y="853947"/>
            <a:ext cx="11200629" cy="5912964"/>
          </a:xfrm>
          <a:prstGeom prst="rect">
            <a:avLst/>
          </a:prstGeom>
        </p:spPr>
      </p:pic>
    </p:spTree>
    <p:extLst>
      <p:ext uri="{BB962C8B-B14F-4D97-AF65-F5344CB8AC3E}">
        <p14:creationId xmlns:p14="http://schemas.microsoft.com/office/powerpoint/2010/main" val="1571272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AB76E-4766-C7B3-E56F-7A3392C13404}"/>
              </a:ext>
            </a:extLst>
          </p:cNvPr>
          <p:cNvSpPr>
            <a:spLocks noGrp="1"/>
          </p:cNvSpPr>
          <p:nvPr>
            <p:ph type="title"/>
          </p:nvPr>
        </p:nvSpPr>
        <p:spPr/>
        <p:txBody>
          <a:bodyPr/>
          <a:lstStyle/>
          <a:p>
            <a:r>
              <a:rPr lang="en-US" dirty="0">
                <a:latin typeface="+mj-lt"/>
                <a:cs typeface="Arial"/>
              </a:rPr>
              <a:t>Review Page </a:t>
            </a:r>
            <a:r>
              <a:rPr lang="en-US" sz="1400" dirty="0">
                <a:latin typeface="+mj-lt"/>
                <a:cs typeface="Arial"/>
              </a:rPr>
              <a:t>(2)</a:t>
            </a:r>
            <a:endParaRPr lang="en-US" sz="1400" dirty="0">
              <a:latin typeface="+mj-lt"/>
            </a:endParaRPr>
          </a:p>
        </p:txBody>
      </p:sp>
      <p:pic>
        <p:nvPicPr>
          <p:cNvPr id="5" name="Picture 4">
            <a:extLst>
              <a:ext uri="{FF2B5EF4-FFF2-40B4-BE49-F238E27FC236}">
                <a16:creationId xmlns:a16="http://schemas.microsoft.com/office/drawing/2014/main" id="{86FF0EB7-63DC-08FC-0062-A6DF6CE856AC}"/>
              </a:ext>
            </a:extLst>
          </p:cNvPr>
          <p:cNvPicPr>
            <a:picLocks noChangeAspect="1"/>
          </p:cNvPicPr>
          <p:nvPr/>
        </p:nvPicPr>
        <p:blipFill>
          <a:blip r:embed="rId2"/>
          <a:stretch>
            <a:fillRect/>
          </a:stretch>
        </p:blipFill>
        <p:spPr>
          <a:xfrm>
            <a:off x="604434" y="4247522"/>
            <a:ext cx="9906000" cy="1807826"/>
          </a:xfrm>
          <a:prstGeom prst="rect">
            <a:avLst/>
          </a:prstGeom>
        </p:spPr>
      </p:pic>
      <p:sp>
        <p:nvSpPr>
          <p:cNvPr id="6" name="TextBox 5">
            <a:extLst>
              <a:ext uri="{FF2B5EF4-FFF2-40B4-BE49-F238E27FC236}">
                <a16:creationId xmlns:a16="http://schemas.microsoft.com/office/drawing/2014/main" id="{5E83D6C2-54BA-9856-881D-63E8573627A7}"/>
              </a:ext>
            </a:extLst>
          </p:cNvPr>
          <p:cNvSpPr txBox="1"/>
          <p:nvPr/>
        </p:nvSpPr>
        <p:spPr>
          <a:xfrm>
            <a:off x="809297" y="1711434"/>
            <a:ext cx="8033406" cy="24038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625"/>
              </a:lnSpc>
            </a:pPr>
            <a:r>
              <a:rPr lang="en-US" dirty="0">
                <a:cs typeface="Segoe UI"/>
              </a:rPr>
              <a:t>Click the box for "Do Agree To Certification"</a:t>
            </a:r>
            <a:endParaRPr lang="en-US" dirty="0">
              <a:ea typeface="Calibri"/>
              <a:cs typeface="Calibri" panose="020F0502020204030204"/>
            </a:endParaRPr>
          </a:p>
          <a:p>
            <a:pPr>
              <a:lnSpc>
                <a:spcPts val="2625"/>
              </a:lnSpc>
            </a:pPr>
            <a:r>
              <a:rPr lang="en-US" dirty="0">
                <a:ea typeface="Calibri"/>
                <a:cs typeface="Segoe UI"/>
              </a:rPr>
              <a:t>Then</a:t>
            </a:r>
          </a:p>
          <a:p>
            <a:pPr>
              <a:lnSpc>
                <a:spcPts val="2625"/>
              </a:lnSpc>
            </a:pPr>
            <a:r>
              <a:rPr lang="en-US" dirty="0">
                <a:cs typeface="Segoe UI"/>
              </a:rPr>
              <a:t>Enter the First Name (Space) Last Name to certify the certificate​</a:t>
            </a:r>
            <a:endParaRPr lang="en-US" dirty="0">
              <a:ea typeface="Calibri"/>
              <a:cs typeface="Segoe UI"/>
            </a:endParaRPr>
          </a:p>
          <a:p>
            <a:pPr>
              <a:lnSpc>
                <a:spcPts val="2625"/>
              </a:lnSpc>
            </a:pPr>
            <a:r>
              <a:rPr lang="en-US" dirty="0">
                <a:cs typeface="Segoe UI"/>
              </a:rPr>
              <a:t>Then if needed</a:t>
            </a:r>
            <a:endParaRPr lang="en-US" dirty="0">
              <a:ea typeface="Calibri"/>
              <a:cs typeface="Segoe UI"/>
            </a:endParaRPr>
          </a:p>
          <a:p>
            <a:pPr>
              <a:lnSpc>
                <a:spcPts val="2625"/>
              </a:lnSpc>
            </a:pPr>
            <a:r>
              <a:rPr lang="en-US" dirty="0">
                <a:cs typeface="Segoe UI"/>
              </a:rPr>
              <a:t>Click on previous button to go back to previous screens ​</a:t>
            </a:r>
            <a:endParaRPr lang="en-US" dirty="0">
              <a:ea typeface="Calibri"/>
              <a:cs typeface="Segoe UI"/>
            </a:endParaRPr>
          </a:p>
          <a:p>
            <a:pPr>
              <a:lnSpc>
                <a:spcPts val="2625"/>
              </a:lnSpc>
            </a:pPr>
            <a:r>
              <a:rPr lang="en-US" dirty="0">
                <a:ea typeface="Calibri"/>
                <a:cs typeface="Segoe UI"/>
              </a:rPr>
              <a:t>Then</a:t>
            </a:r>
            <a:endParaRPr lang="en-US" dirty="0">
              <a:cs typeface="Segoe UI"/>
            </a:endParaRPr>
          </a:p>
          <a:p>
            <a:pPr>
              <a:lnSpc>
                <a:spcPts val="2625"/>
              </a:lnSpc>
            </a:pPr>
            <a:r>
              <a:rPr lang="en-US" dirty="0">
                <a:cs typeface="Segoe UI"/>
              </a:rPr>
              <a:t>Click on Finish &amp; Pay to proceed </a:t>
            </a:r>
            <a:endParaRPr lang="en-US" dirty="0">
              <a:ea typeface="Calibri"/>
              <a:cs typeface="Segoe UI"/>
            </a:endParaRPr>
          </a:p>
        </p:txBody>
      </p:sp>
    </p:spTree>
    <p:extLst>
      <p:ext uri="{BB962C8B-B14F-4D97-AF65-F5344CB8AC3E}">
        <p14:creationId xmlns:p14="http://schemas.microsoft.com/office/powerpoint/2010/main" val="7976258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E6FBD-FFDB-8E00-9393-0CC569A075DD}"/>
              </a:ext>
            </a:extLst>
          </p:cNvPr>
          <p:cNvSpPr>
            <a:spLocks noGrp="1"/>
          </p:cNvSpPr>
          <p:nvPr>
            <p:ph type="title"/>
          </p:nvPr>
        </p:nvSpPr>
        <p:spPr>
          <a:xfrm>
            <a:off x="119118" y="293466"/>
            <a:ext cx="12072882" cy="1143000"/>
          </a:xfrm>
        </p:spPr>
        <p:txBody>
          <a:bodyPr>
            <a:normAutofit/>
          </a:bodyPr>
          <a:lstStyle/>
          <a:p>
            <a:r>
              <a:rPr lang="en-US" dirty="0">
                <a:latin typeface="+mj-lt"/>
                <a:cs typeface="Arial"/>
              </a:rPr>
              <a:t>Payment</a:t>
            </a:r>
            <a:r>
              <a:rPr lang="en-US" dirty="0">
                <a:latin typeface="Arial"/>
                <a:cs typeface="Arial"/>
              </a:rPr>
              <a:t> </a:t>
            </a:r>
            <a:br>
              <a:rPr lang="en-US" dirty="0">
                <a:latin typeface="Arial"/>
                <a:cs typeface="Arial"/>
              </a:rPr>
            </a:br>
            <a:r>
              <a:rPr lang="en-US" sz="1400" dirty="0">
                <a:latin typeface="Arial"/>
                <a:cs typeface="Arial"/>
              </a:rPr>
              <a:t>(1)</a:t>
            </a:r>
            <a:endParaRPr lang="en-US" sz="1400" dirty="0"/>
          </a:p>
        </p:txBody>
      </p:sp>
      <p:pic>
        <p:nvPicPr>
          <p:cNvPr id="5" name="Picture 4">
            <a:extLst>
              <a:ext uri="{FF2B5EF4-FFF2-40B4-BE49-F238E27FC236}">
                <a16:creationId xmlns:a16="http://schemas.microsoft.com/office/drawing/2014/main" id="{2BED3A35-16F9-1FAE-FD42-2255648419C1}"/>
              </a:ext>
            </a:extLst>
          </p:cNvPr>
          <p:cNvPicPr>
            <a:picLocks noChangeAspect="1"/>
          </p:cNvPicPr>
          <p:nvPr/>
        </p:nvPicPr>
        <p:blipFill>
          <a:blip r:embed="rId2"/>
          <a:stretch>
            <a:fillRect/>
          </a:stretch>
        </p:blipFill>
        <p:spPr>
          <a:xfrm>
            <a:off x="2694775" y="866663"/>
            <a:ext cx="9400602" cy="5574004"/>
          </a:xfrm>
          <a:prstGeom prst="rect">
            <a:avLst/>
          </a:prstGeom>
        </p:spPr>
      </p:pic>
    </p:spTree>
    <p:extLst>
      <p:ext uri="{BB962C8B-B14F-4D97-AF65-F5344CB8AC3E}">
        <p14:creationId xmlns:p14="http://schemas.microsoft.com/office/powerpoint/2010/main" val="24405746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F3E7B-FB77-6473-48BE-E1BE6C875A1F}"/>
              </a:ext>
            </a:extLst>
          </p:cNvPr>
          <p:cNvSpPr>
            <a:spLocks noGrp="1"/>
          </p:cNvSpPr>
          <p:nvPr>
            <p:ph type="title"/>
          </p:nvPr>
        </p:nvSpPr>
        <p:spPr/>
        <p:txBody>
          <a:bodyPr>
            <a:normAutofit/>
          </a:bodyPr>
          <a:lstStyle/>
          <a:p>
            <a:r>
              <a:rPr lang="en-US" dirty="0">
                <a:latin typeface="+mj-lt"/>
                <a:cs typeface="Arial"/>
              </a:rPr>
              <a:t>Payment</a:t>
            </a:r>
            <a:r>
              <a:rPr lang="en-US" dirty="0">
                <a:latin typeface="Arial"/>
                <a:cs typeface="Arial"/>
              </a:rPr>
              <a:t> </a:t>
            </a:r>
            <a:br>
              <a:rPr lang="en-US" dirty="0">
                <a:latin typeface="Arial"/>
                <a:cs typeface="Arial"/>
              </a:rPr>
            </a:br>
            <a:r>
              <a:rPr lang="en-US" sz="1400" dirty="0">
                <a:latin typeface="Arial"/>
                <a:cs typeface="Arial"/>
              </a:rPr>
              <a:t>(2)</a:t>
            </a:r>
            <a:endParaRPr lang="en-US" sz="1400" dirty="0"/>
          </a:p>
        </p:txBody>
      </p:sp>
      <p:pic>
        <p:nvPicPr>
          <p:cNvPr id="5" name="Picture 4">
            <a:extLst>
              <a:ext uri="{FF2B5EF4-FFF2-40B4-BE49-F238E27FC236}">
                <a16:creationId xmlns:a16="http://schemas.microsoft.com/office/drawing/2014/main" id="{B8ED70EC-03D6-00E1-F05B-41EE9C355D05}"/>
              </a:ext>
            </a:extLst>
          </p:cNvPr>
          <p:cNvPicPr>
            <a:picLocks noChangeAspect="1"/>
          </p:cNvPicPr>
          <p:nvPr/>
        </p:nvPicPr>
        <p:blipFill>
          <a:blip r:embed="rId2"/>
          <a:srcRect/>
          <a:stretch/>
        </p:blipFill>
        <p:spPr>
          <a:xfrm>
            <a:off x="3113003" y="1088174"/>
            <a:ext cx="8848808" cy="5186094"/>
          </a:xfrm>
          <a:prstGeom prst="rect">
            <a:avLst/>
          </a:prstGeom>
        </p:spPr>
      </p:pic>
    </p:spTree>
    <p:extLst>
      <p:ext uri="{BB962C8B-B14F-4D97-AF65-F5344CB8AC3E}">
        <p14:creationId xmlns:p14="http://schemas.microsoft.com/office/powerpoint/2010/main" val="3473557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E4D3B-C8F9-B765-D759-4FFF51F5F271}"/>
              </a:ext>
            </a:extLst>
          </p:cNvPr>
          <p:cNvSpPr>
            <a:spLocks noGrp="1"/>
          </p:cNvSpPr>
          <p:nvPr>
            <p:ph type="title"/>
          </p:nvPr>
        </p:nvSpPr>
        <p:spPr/>
        <p:txBody>
          <a:bodyPr/>
          <a:lstStyle/>
          <a:p>
            <a:r>
              <a:rPr lang="en-US" dirty="0">
                <a:latin typeface="+mj-lt"/>
                <a:cs typeface="Arial"/>
              </a:rPr>
              <a:t>Confirmation Page</a:t>
            </a:r>
            <a:endParaRPr lang="en-US" dirty="0">
              <a:latin typeface="+mj-lt"/>
            </a:endParaRPr>
          </a:p>
        </p:txBody>
      </p:sp>
      <p:pic>
        <p:nvPicPr>
          <p:cNvPr id="5" name="Picture 4">
            <a:extLst>
              <a:ext uri="{FF2B5EF4-FFF2-40B4-BE49-F238E27FC236}">
                <a16:creationId xmlns:a16="http://schemas.microsoft.com/office/drawing/2014/main" id="{62085607-D996-F37A-4E7A-3CC5DF3AF469}"/>
              </a:ext>
            </a:extLst>
          </p:cNvPr>
          <p:cNvPicPr>
            <a:picLocks noGrp="1" noRot="1" noChangeAspect="1" noMove="1" noResize="1" noEditPoints="1" noAdjustHandles="1" noChangeArrowheads="1" noChangeShapeType="1" noCrop="1"/>
          </p:cNvPicPr>
          <p:nvPr/>
        </p:nvPicPr>
        <p:blipFill>
          <a:blip r:embed="rId2"/>
          <a:srcRect/>
          <a:stretch/>
        </p:blipFill>
        <p:spPr>
          <a:xfrm>
            <a:off x="3429233" y="2636668"/>
            <a:ext cx="8439030" cy="1832851"/>
          </a:xfrm>
          <a:prstGeom prst="rect">
            <a:avLst/>
          </a:prstGeom>
        </p:spPr>
      </p:pic>
      <p:sp>
        <p:nvSpPr>
          <p:cNvPr id="6" name="TextBox 5">
            <a:extLst>
              <a:ext uri="{FF2B5EF4-FFF2-40B4-BE49-F238E27FC236}">
                <a16:creationId xmlns:a16="http://schemas.microsoft.com/office/drawing/2014/main" id="{D53A61DB-1E54-A102-1477-E2CAA853D77F}"/>
              </a:ext>
            </a:extLst>
          </p:cNvPr>
          <p:cNvSpPr txBox="1"/>
          <p:nvPr/>
        </p:nvSpPr>
        <p:spPr>
          <a:xfrm>
            <a:off x="231228" y="2709917"/>
            <a:ext cx="274320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An email will be sent with the same information to the user that submitted the application and the user that first registered the business (if they are different users)</a:t>
            </a:r>
          </a:p>
        </p:txBody>
      </p:sp>
      <p:pic>
        <p:nvPicPr>
          <p:cNvPr id="8" name="Picture 7">
            <a:extLst>
              <a:ext uri="{FF2B5EF4-FFF2-40B4-BE49-F238E27FC236}">
                <a16:creationId xmlns:a16="http://schemas.microsoft.com/office/drawing/2014/main" id="{55E3C2D0-D79A-8A39-5CB3-72C6A548975F}"/>
              </a:ext>
            </a:extLst>
          </p:cNvPr>
          <p:cNvPicPr>
            <a:picLocks noChangeAspect="1"/>
          </p:cNvPicPr>
          <p:nvPr/>
        </p:nvPicPr>
        <p:blipFill>
          <a:blip r:embed="rId3"/>
          <a:stretch>
            <a:fillRect/>
          </a:stretch>
        </p:blipFill>
        <p:spPr>
          <a:xfrm>
            <a:off x="3426318" y="2136500"/>
            <a:ext cx="6162675" cy="1000125"/>
          </a:xfrm>
          <a:prstGeom prst="rect">
            <a:avLst/>
          </a:prstGeom>
        </p:spPr>
      </p:pic>
      <p:pic>
        <p:nvPicPr>
          <p:cNvPr id="10" name="Picture 9">
            <a:extLst>
              <a:ext uri="{FF2B5EF4-FFF2-40B4-BE49-F238E27FC236}">
                <a16:creationId xmlns:a16="http://schemas.microsoft.com/office/drawing/2014/main" id="{29E95E5F-EAFA-C286-779D-AA8ECF1D0C6A}"/>
              </a:ext>
            </a:extLst>
          </p:cNvPr>
          <p:cNvPicPr>
            <a:picLocks noChangeAspect="1"/>
          </p:cNvPicPr>
          <p:nvPr/>
        </p:nvPicPr>
        <p:blipFill>
          <a:blip r:embed="rId4"/>
          <a:stretch>
            <a:fillRect/>
          </a:stretch>
        </p:blipFill>
        <p:spPr>
          <a:xfrm>
            <a:off x="10486845" y="3245677"/>
            <a:ext cx="1275982" cy="183323"/>
          </a:xfrm>
          <a:prstGeom prst="rect">
            <a:avLst/>
          </a:prstGeom>
        </p:spPr>
      </p:pic>
    </p:spTree>
    <p:extLst>
      <p:ext uri="{BB962C8B-B14F-4D97-AF65-F5344CB8AC3E}">
        <p14:creationId xmlns:p14="http://schemas.microsoft.com/office/powerpoint/2010/main" val="27440749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C7E10-8411-DAD8-B339-C7A6DE406A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539F19-6872-2A9F-3B37-6EB6C306E578}"/>
              </a:ext>
            </a:extLst>
          </p:cNvPr>
          <p:cNvSpPr>
            <a:spLocks noGrp="1"/>
          </p:cNvSpPr>
          <p:nvPr>
            <p:ph type="title"/>
          </p:nvPr>
        </p:nvSpPr>
        <p:spPr/>
        <p:txBody>
          <a:bodyPr/>
          <a:lstStyle/>
          <a:p>
            <a:r>
              <a:rPr lang="en-US" dirty="0">
                <a:latin typeface="+mj-lt"/>
                <a:cs typeface="Arial"/>
              </a:rPr>
              <a:t>Recertifications</a:t>
            </a:r>
            <a:endParaRPr lang="en-US" dirty="0">
              <a:latin typeface="+mj-lt"/>
            </a:endParaRPr>
          </a:p>
        </p:txBody>
      </p:sp>
      <p:sp>
        <p:nvSpPr>
          <p:cNvPr id="3" name="Content Placeholder 2">
            <a:extLst>
              <a:ext uri="{FF2B5EF4-FFF2-40B4-BE49-F238E27FC236}">
                <a16:creationId xmlns:a16="http://schemas.microsoft.com/office/drawing/2014/main" id="{BECA470C-78F5-32B5-E1D6-471B16A12C46}"/>
              </a:ext>
            </a:extLst>
          </p:cNvPr>
          <p:cNvSpPr>
            <a:spLocks noGrp="1"/>
          </p:cNvSpPr>
          <p:nvPr>
            <p:ph idx="1"/>
          </p:nvPr>
        </p:nvSpPr>
        <p:spPr/>
        <p:txBody>
          <a:bodyPr vert="horz" lIns="91440" tIns="45720" rIns="91440" bIns="45720" rtlCol="0" anchor="t">
            <a:normAutofit fontScale="92500" lnSpcReduction="10000"/>
          </a:bodyPr>
          <a:lstStyle/>
          <a:p>
            <a:pPr>
              <a:buClr>
                <a:srgbClr val="33C4F1"/>
              </a:buClr>
              <a:buFont typeface="Wingdings" panose="020B0604020202020204" pitchFamily="34" charset="0"/>
              <a:buChar char="v"/>
            </a:pPr>
            <a:r>
              <a:rPr lang="en-US" dirty="0">
                <a:latin typeface="+mn-lt"/>
                <a:cs typeface="Arial"/>
              </a:rPr>
              <a:t>As recertifications begin, a few portal and data updates.</a:t>
            </a:r>
            <a:endParaRPr lang="en-US" dirty="0">
              <a:latin typeface="+mn-lt"/>
            </a:endParaRPr>
          </a:p>
          <a:p>
            <a:pPr>
              <a:buClr>
                <a:srgbClr val="33C4F1"/>
              </a:buClr>
              <a:buFont typeface="Wingdings" panose="020B0604020202020204" pitchFamily="34" charset="0"/>
              <a:buChar char="v"/>
            </a:pPr>
            <a:r>
              <a:rPr lang="en-US" dirty="0">
                <a:latin typeface="+mn-lt"/>
                <a:cs typeface="Arial"/>
              </a:rPr>
              <a:t>Also, some error flags you may see when recertifying:</a:t>
            </a:r>
          </a:p>
          <a:p>
            <a:pPr indent="342900">
              <a:lnSpc>
                <a:spcPct val="100000"/>
              </a:lnSpc>
              <a:buClr>
                <a:srgbClr val="33C4F1"/>
              </a:buClr>
              <a:buFont typeface="Wingdings" panose="020B0604020202020204" pitchFamily="34" charset="0"/>
              <a:buChar char="ü"/>
            </a:pPr>
            <a:r>
              <a:rPr lang="en-US" sz="2400" dirty="0">
                <a:latin typeface="+mn-lt"/>
                <a:cs typeface="Segoe UI"/>
              </a:rPr>
              <a:t>Employer changed the entity name from its original registration</a:t>
            </a:r>
          </a:p>
          <a:p>
            <a:pPr indent="342900">
              <a:lnSpc>
                <a:spcPct val="100000"/>
              </a:lnSpc>
              <a:buClr>
                <a:srgbClr val="33C4F1"/>
              </a:buClr>
              <a:buFont typeface="Wingdings" panose="020B0604020202020204" pitchFamily="34" charset="0"/>
              <a:buChar char="ü"/>
            </a:pPr>
            <a:r>
              <a:rPr lang="en-US" sz="2400" dirty="0">
                <a:latin typeface="+mn-lt"/>
                <a:cs typeface="Segoe UI"/>
              </a:rPr>
              <a:t>Contact person in the system is no longer at employer</a:t>
            </a:r>
            <a:endParaRPr lang="en-US" dirty="0">
              <a:latin typeface="+mn-lt"/>
            </a:endParaRPr>
          </a:p>
          <a:p>
            <a:pPr marL="0" indent="0">
              <a:buNone/>
            </a:pPr>
            <a:endParaRPr lang="en-US" sz="3600" dirty="0">
              <a:latin typeface="+mn-lt"/>
              <a:cs typeface="Arial"/>
            </a:endParaRPr>
          </a:p>
          <a:p>
            <a:pPr marL="571500" indent="-571500">
              <a:buClr>
                <a:srgbClr val="33C4F1"/>
              </a:buClr>
              <a:buFont typeface="Wingdings" panose="020B0604020202020204" pitchFamily="34" charset="0"/>
              <a:buChar char="v"/>
            </a:pPr>
            <a:r>
              <a:rPr lang="en-US" sz="3600" dirty="0">
                <a:latin typeface="+mn-lt"/>
                <a:cs typeface="Arial"/>
              </a:rPr>
              <a:t>NOTE: EPRC staff do not see changes that the employer has submitted, so may not know why an error message has arisen without significant investigation. </a:t>
            </a:r>
            <a:endParaRPr lang="en-US" dirty="0">
              <a:latin typeface="+mn-lt"/>
              <a:cs typeface="Arial"/>
            </a:endParaRPr>
          </a:p>
          <a:p>
            <a:endParaRPr lang="en-US" sz="1200" dirty="0">
              <a:latin typeface="Segoe UI"/>
              <a:cs typeface="Segoe UI"/>
            </a:endParaRPr>
          </a:p>
        </p:txBody>
      </p:sp>
    </p:spTree>
    <p:extLst>
      <p:ext uri="{BB962C8B-B14F-4D97-AF65-F5344CB8AC3E}">
        <p14:creationId xmlns:p14="http://schemas.microsoft.com/office/powerpoint/2010/main" val="41893624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4B6DF-B8E6-A905-61AE-681A6658331D}"/>
              </a:ext>
            </a:extLst>
          </p:cNvPr>
          <p:cNvSpPr>
            <a:spLocks noGrp="1"/>
          </p:cNvSpPr>
          <p:nvPr>
            <p:ph type="title"/>
          </p:nvPr>
        </p:nvSpPr>
        <p:spPr>
          <a:xfrm>
            <a:off x="0" y="293466"/>
            <a:ext cx="12192000" cy="1143000"/>
          </a:xfrm>
        </p:spPr>
        <p:txBody>
          <a:bodyPr>
            <a:normAutofit fontScale="90000"/>
          </a:bodyPr>
          <a:lstStyle/>
          <a:p>
            <a:r>
              <a:rPr lang="en-US" dirty="0">
                <a:latin typeface="+mj-lt"/>
              </a:rPr>
              <a:t>1/1/2027: New CSV form for Employee Data</a:t>
            </a:r>
          </a:p>
        </p:txBody>
      </p:sp>
      <p:sp>
        <p:nvSpPr>
          <p:cNvPr id="3" name="Content Placeholder 2">
            <a:extLst>
              <a:ext uri="{FF2B5EF4-FFF2-40B4-BE49-F238E27FC236}">
                <a16:creationId xmlns:a16="http://schemas.microsoft.com/office/drawing/2014/main" id="{D1FD8D35-BFF9-111C-29CD-F464D3173C89}"/>
              </a:ext>
            </a:extLst>
          </p:cNvPr>
          <p:cNvSpPr>
            <a:spLocks noGrp="1"/>
          </p:cNvSpPr>
          <p:nvPr>
            <p:ph idx="1"/>
          </p:nvPr>
        </p:nvSpPr>
        <p:spPr>
          <a:xfrm>
            <a:off x="0" y="1651000"/>
            <a:ext cx="12039600" cy="4775200"/>
          </a:xfrm>
        </p:spPr>
        <p:txBody>
          <a:bodyPr>
            <a:noAutofit/>
          </a:bodyPr>
          <a:lstStyle/>
          <a:p>
            <a:pPr>
              <a:lnSpc>
                <a:spcPct val="100000"/>
              </a:lnSpc>
              <a:spcBef>
                <a:spcPts val="0"/>
              </a:spcBef>
              <a:spcAft>
                <a:spcPts val="600"/>
              </a:spcAft>
              <a:buClr>
                <a:srgbClr val="33C4F1"/>
              </a:buClr>
              <a:buFont typeface="Wingdings" panose="05000000000000000000" pitchFamily="2" charset="2"/>
              <a:buChar char="v"/>
            </a:pPr>
            <a:r>
              <a:rPr lang="en-US" sz="2000" dirty="0">
                <a:latin typeface="+mn-lt"/>
              </a:rPr>
              <a:t>With an increasing number of businesses reporting many of their employees' race or gender as "prefers not to identify" in EPRC pay data, IDOL has rejected EPRC submissions that denote a significant percentage of employees' race and gender as "prefers not to identify", as the absence of accurate race and gender data impedes our ability to enforce the IL EPA in a meaningful way. </a:t>
            </a:r>
          </a:p>
          <a:p>
            <a:pPr>
              <a:lnSpc>
                <a:spcPct val="100000"/>
              </a:lnSpc>
              <a:spcBef>
                <a:spcPts val="600"/>
              </a:spcBef>
              <a:spcAft>
                <a:spcPts val="600"/>
              </a:spcAft>
              <a:buClr>
                <a:srgbClr val="33C4F1"/>
              </a:buClr>
              <a:buFont typeface="Wingdings" panose="05000000000000000000" pitchFamily="2" charset="2"/>
              <a:buChar char="v"/>
            </a:pPr>
            <a:r>
              <a:rPr lang="en-US" sz="2000" dirty="0">
                <a:latin typeface="+mn-lt"/>
              </a:rPr>
              <a:t>The EPRC pay data template on IDOL’s website no longer contains a "prefers not to identify" selection for employee race or gender.</a:t>
            </a:r>
          </a:p>
          <a:p>
            <a:pPr>
              <a:lnSpc>
                <a:spcPct val="100000"/>
              </a:lnSpc>
              <a:spcBef>
                <a:spcPts val="600"/>
              </a:spcBef>
              <a:spcAft>
                <a:spcPts val="600"/>
              </a:spcAft>
              <a:buClr>
                <a:srgbClr val="33C4F1"/>
              </a:buClr>
              <a:buFont typeface="Wingdings" panose="05000000000000000000" pitchFamily="2" charset="2"/>
              <a:buChar char="v"/>
            </a:pPr>
            <a:r>
              <a:rPr lang="en-US" sz="2000" b="1" dirty="0">
                <a:latin typeface="+mn-lt"/>
              </a:rPr>
              <a:t>Until 1/1/2027</a:t>
            </a:r>
            <a:r>
              <a:rPr lang="en-US" sz="2000" dirty="0">
                <a:latin typeface="+mn-lt"/>
              </a:rPr>
              <a:t>, if IDOL does receive a submission that includes "prefers not to identify" selections for significant numbers of employees' race or sex, IDOL will address it with that business.</a:t>
            </a:r>
          </a:p>
          <a:p>
            <a:pPr>
              <a:lnSpc>
                <a:spcPct val="100000"/>
              </a:lnSpc>
              <a:spcBef>
                <a:spcPts val="600"/>
              </a:spcBef>
              <a:spcAft>
                <a:spcPts val="600"/>
              </a:spcAft>
              <a:buClr>
                <a:srgbClr val="33C4F1"/>
              </a:buClr>
              <a:buFont typeface="Wingdings" panose="05000000000000000000" pitchFamily="2" charset="2"/>
              <a:buChar char="v"/>
            </a:pPr>
            <a:r>
              <a:rPr lang="en-US" sz="2000" b="1" dirty="0">
                <a:latin typeface="+mn-lt"/>
              </a:rPr>
              <a:t>As of 1/1/2027</a:t>
            </a:r>
            <a:r>
              <a:rPr lang="en-US" sz="2000" dirty="0">
                <a:latin typeface="+mn-lt"/>
              </a:rPr>
              <a:t>, IDOL will make available – and require businesses to use for EPRC submissions – a new CSV that does not include "prefers not to identify" as an employee gender or race demographic option; our back-end systems will reject any CSV that denotes an employee’s gender or race as "prefers not to identify".</a:t>
            </a:r>
          </a:p>
        </p:txBody>
      </p:sp>
    </p:spTree>
    <p:extLst>
      <p:ext uri="{BB962C8B-B14F-4D97-AF65-F5344CB8AC3E}">
        <p14:creationId xmlns:p14="http://schemas.microsoft.com/office/powerpoint/2010/main" val="2663689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24702-691E-1B9F-0798-280EBDD0C49B}"/>
              </a:ext>
            </a:extLst>
          </p:cNvPr>
          <p:cNvSpPr>
            <a:spLocks noGrp="1"/>
          </p:cNvSpPr>
          <p:nvPr>
            <p:ph type="title"/>
          </p:nvPr>
        </p:nvSpPr>
        <p:spPr/>
        <p:txBody>
          <a:bodyPr/>
          <a:lstStyle/>
          <a:p>
            <a:r>
              <a:rPr lang="en-US" dirty="0">
                <a:latin typeface="+mj-lt"/>
              </a:rPr>
              <a:t>Questions and Comments</a:t>
            </a:r>
          </a:p>
        </p:txBody>
      </p:sp>
      <p:sp>
        <p:nvSpPr>
          <p:cNvPr id="3" name="Content Placeholder 2">
            <a:extLst>
              <a:ext uri="{FF2B5EF4-FFF2-40B4-BE49-F238E27FC236}">
                <a16:creationId xmlns:a16="http://schemas.microsoft.com/office/drawing/2014/main" id="{E4B9FBC5-365E-4F26-4EAF-4056DF94B58B}"/>
              </a:ext>
            </a:extLst>
          </p:cNvPr>
          <p:cNvSpPr>
            <a:spLocks noGrp="1"/>
          </p:cNvSpPr>
          <p:nvPr>
            <p:ph idx="1"/>
          </p:nvPr>
        </p:nvSpPr>
        <p:spPr>
          <a:xfrm>
            <a:off x="0" y="1564848"/>
            <a:ext cx="12094590" cy="4864231"/>
          </a:xfrm>
        </p:spPr>
        <p:txBody>
          <a:bodyPr vert="horz" lIns="91440" tIns="45720" rIns="91440" bIns="45720" rtlCol="0" anchor="t">
            <a:normAutofit fontScale="77500" lnSpcReduction="20000"/>
          </a:bodyPr>
          <a:lstStyle/>
          <a:p>
            <a:pPr algn="ctr">
              <a:lnSpc>
                <a:spcPct val="110000"/>
              </a:lnSpc>
              <a:buNone/>
            </a:pPr>
            <a:r>
              <a:rPr lang="en-US" i="1" dirty="0">
                <a:latin typeface="+mn-lt"/>
                <a:cs typeface="Arial"/>
              </a:rPr>
              <a:t>Q&amp;A: Send questions to All Panelists</a:t>
            </a:r>
          </a:p>
          <a:p>
            <a:pPr algn="ctr">
              <a:lnSpc>
                <a:spcPct val="110000"/>
              </a:lnSpc>
              <a:buNone/>
            </a:pPr>
            <a:r>
              <a:rPr lang="en-US" sz="2800" dirty="0">
                <a:latin typeface="+mn-lt"/>
                <a:cs typeface="Arial"/>
              </a:rPr>
              <a:t>We may not be able to get to all questions, and appreciate your patience!</a:t>
            </a:r>
          </a:p>
          <a:p>
            <a:pPr>
              <a:lnSpc>
                <a:spcPct val="110000"/>
              </a:lnSpc>
              <a:buNone/>
            </a:pPr>
            <a:endParaRPr lang="en-US" b="1" dirty="0">
              <a:latin typeface="+mn-lt"/>
            </a:endParaRPr>
          </a:p>
          <a:p>
            <a:pPr algn="ctr">
              <a:lnSpc>
                <a:spcPct val="110000"/>
              </a:lnSpc>
              <a:buNone/>
            </a:pPr>
            <a:endParaRPr lang="en-US" dirty="0">
              <a:latin typeface="+mn-lt"/>
              <a:cs typeface="Arial"/>
            </a:endParaRPr>
          </a:p>
          <a:p>
            <a:pPr algn="ctr">
              <a:lnSpc>
                <a:spcPct val="110000"/>
              </a:lnSpc>
              <a:buNone/>
            </a:pPr>
            <a:endParaRPr lang="en-US" dirty="0">
              <a:latin typeface="+mn-lt"/>
              <a:cs typeface="Arial"/>
            </a:endParaRPr>
          </a:p>
          <a:p>
            <a:pPr algn="ctr">
              <a:lnSpc>
                <a:spcPct val="110000"/>
              </a:lnSpc>
              <a:buNone/>
            </a:pPr>
            <a:endParaRPr lang="en-US" dirty="0">
              <a:latin typeface="+mn-lt"/>
              <a:cs typeface="Arial"/>
            </a:endParaRPr>
          </a:p>
          <a:p>
            <a:pPr algn="ctr">
              <a:lnSpc>
                <a:spcPct val="110000"/>
              </a:lnSpc>
              <a:buNone/>
            </a:pPr>
            <a:endParaRPr lang="en-US" dirty="0">
              <a:latin typeface="+mn-lt"/>
              <a:cs typeface="Arial"/>
            </a:endParaRPr>
          </a:p>
          <a:p>
            <a:pPr algn="ctr">
              <a:lnSpc>
                <a:spcPct val="110000"/>
              </a:lnSpc>
              <a:buNone/>
            </a:pPr>
            <a:endParaRPr lang="en-US" dirty="0">
              <a:latin typeface="+mn-lt"/>
              <a:cs typeface="Arial"/>
            </a:endParaRPr>
          </a:p>
          <a:p>
            <a:pPr algn="ctr">
              <a:lnSpc>
                <a:spcPct val="110000"/>
              </a:lnSpc>
              <a:buNone/>
            </a:pPr>
            <a:r>
              <a:rPr lang="en-US" i="1" dirty="0">
                <a:latin typeface="+mn-lt"/>
                <a:cs typeface="Arial"/>
              </a:rPr>
              <a:t>Slides and FAQs will be available: </a:t>
            </a:r>
            <a:endParaRPr lang="en-US" i="1" dirty="0">
              <a:latin typeface="+mn-lt"/>
            </a:endParaRPr>
          </a:p>
          <a:p>
            <a:pPr algn="ctr">
              <a:lnSpc>
                <a:spcPct val="110000"/>
              </a:lnSpc>
              <a:buNone/>
            </a:pPr>
            <a:r>
              <a:rPr lang="en-US" dirty="0">
                <a:latin typeface="+mn-lt"/>
                <a:cs typeface="Arial"/>
              </a:rPr>
              <a:t>https://labor.illinois.gov/laws-rules/conmed/eprc.html</a:t>
            </a:r>
            <a:endParaRPr lang="en-US" dirty="0">
              <a:latin typeface="+mn-lt"/>
            </a:endParaRPr>
          </a:p>
          <a:p>
            <a:pPr>
              <a:buNone/>
            </a:pPr>
            <a:endParaRPr lang="en-US" dirty="0"/>
          </a:p>
        </p:txBody>
      </p:sp>
      <p:sp>
        <p:nvSpPr>
          <p:cNvPr id="4" name="TextBox 3">
            <a:extLst>
              <a:ext uri="{FF2B5EF4-FFF2-40B4-BE49-F238E27FC236}">
                <a16:creationId xmlns:a16="http://schemas.microsoft.com/office/drawing/2014/main" id="{4DA0D2C8-4514-F4B6-E0BE-393DE03A19B6}"/>
              </a:ext>
            </a:extLst>
          </p:cNvPr>
          <p:cNvSpPr txBox="1"/>
          <p:nvPr/>
        </p:nvSpPr>
        <p:spPr>
          <a:xfrm>
            <a:off x="3337088" y="3081956"/>
            <a:ext cx="6162512" cy="1569660"/>
          </a:xfrm>
          <a:prstGeom prst="rect">
            <a:avLst/>
          </a:prstGeom>
          <a:noFill/>
          <a:ln>
            <a:solidFill>
              <a:srgbClr val="FF0000"/>
            </a:solidFill>
          </a:ln>
        </p:spPr>
        <p:txBody>
          <a:bodyPr wrap="square" rtlCol="0">
            <a:spAutoFit/>
          </a:bodyPr>
          <a:lstStyle/>
          <a:p>
            <a:r>
              <a:rPr lang="en-US" sz="3200" b="1" dirty="0" err="1">
                <a:solidFill>
                  <a:srgbClr val="003399"/>
                </a:solidFill>
                <a:hlinkClick r:id="rId3">
                  <a:extLst>
                    <a:ext uri="{A12FA001-AC4F-418D-AE19-62706E023703}">
                      <ahyp:hlinkClr xmlns:ahyp="http://schemas.microsoft.com/office/drawing/2018/hyperlinkcolor" val="tx"/>
                    </a:ext>
                  </a:extLst>
                </a:hlinkClick>
              </a:rPr>
              <a:t>DOL@EPRC@illinois.gov</a:t>
            </a:r>
            <a:endParaRPr lang="en-US" sz="3200" b="1" dirty="0">
              <a:solidFill>
                <a:srgbClr val="003399"/>
              </a:solidFill>
            </a:endParaRPr>
          </a:p>
          <a:p>
            <a:endParaRPr lang="en-US" sz="3200" b="1" dirty="0">
              <a:solidFill>
                <a:srgbClr val="003399"/>
              </a:solidFill>
            </a:endParaRPr>
          </a:p>
          <a:p>
            <a:r>
              <a:rPr lang="en-US" sz="3200" b="1" dirty="0">
                <a:solidFill>
                  <a:srgbClr val="003399"/>
                </a:solidFill>
              </a:rPr>
              <a:t>Hotline Phone 312-793-6797</a:t>
            </a:r>
          </a:p>
        </p:txBody>
      </p:sp>
    </p:spTree>
    <p:extLst>
      <p:ext uri="{BB962C8B-B14F-4D97-AF65-F5344CB8AC3E}">
        <p14:creationId xmlns:p14="http://schemas.microsoft.com/office/powerpoint/2010/main" val="295081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WEP Template" id="{B992C219-41B6-4CB5-8B1F-AA03F2C47B44}" vid="{952812D5-E439-4DF0-8217-3FAC5DF82D7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a783a1d-2b23-446f-9bd6-d709ba33c181" xsi:nil="true"/>
    <lcf76f155ced4ddcb4097134ff3c332f xmlns="4a660ba0-46e1-48d6-a76d-eccd989f17f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91DD5CB94192E4B8D5B2E287ABB2D5A" ma:contentTypeVersion="14" ma:contentTypeDescription="Create a new document." ma:contentTypeScope="" ma:versionID="27234462ea25f029548e1ddddce9c927">
  <xsd:schema xmlns:xsd="http://www.w3.org/2001/XMLSchema" xmlns:xs="http://www.w3.org/2001/XMLSchema" xmlns:p="http://schemas.microsoft.com/office/2006/metadata/properties" xmlns:ns2="4a660ba0-46e1-48d6-a76d-eccd989f17f6" xmlns:ns3="ba783a1d-2b23-446f-9bd6-d709ba33c181" targetNamespace="http://schemas.microsoft.com/office/2006/metadata/properties" ma:root="true" ma:fieldsID="895cca95e8a81d6a862a25127c583e31" ns2:_="" ns3:_="">
    <xsd:import namespace="4a660ba0-46e1-48d6-a76d-eccd989f17f6"/>
    <xsd:import namespace="ba783a1d-2b23-446f-9bd6-d709ba33c18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660ba0-46e1-48d6-a76d-eccd989f17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34bd80cb-b55d-4a01-be99-577b45a2ddc1"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a783a1d-2b23-446f-9bd6-d709ba33c18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1477f1b-4a4c-4b1c-91c6-94a6c5d9bd27}" ma:internalName="TaxCatchAll" ma:showField="CatchAllData" ma:web="ba783a1d-2b23-446f-9bd6-d709ba33c1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F3E867E-4FBD-48C9-9ECF-1DAEB20C00F9}">
  <ds:schemaRefs>
    <ds:schemaRef ds:uri="4a660ba0-46e1-48d6-a76d-eccd989f17f6"/>
    <ds:schemaRef ds:uri="ba783a1d-2b23-446f-9bd6-d709ba33c18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6DCB6DC-B956-4D46-AB6E-38CA3ACD50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660ba0-46e1-48d6-a76d-eccd989f17f6"/>
    <ds:schemaRef ds:uri="ba783a1d-2b23-446f-9bd6-d709ba33c1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3922EF-BCEE-4208-9E63-A58202B02B5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EWEP Template</Template>
  <TotalTime>1010</TotalTime>
  <Words>2439</Words>
  <Application>Microsoft Office PowerPoint</Application>
  <PresentationFormat>Widescreen</PresentationFormat>
  <Paragraphs>303</Paragraphs>
  <Slides>41</Slides>
  <Notes>6</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9" baseType="lpstr">
      <vt:lpstr>Arial</vt:lpstr>
      <vt:lpstr>Arial Black</vt:lpstr>
      <vt:lpstr>Calibri</vt:lpstr>
      <vt:lpstr>Georgia</vt:lpstr>
      <vt:lpstr>Segoe UI</vt:lpstr>
      <vt:lpstr>Wingdings</vt:lpstr>
      <vt:lpstr>Office Theme</vt:lpstr>
      <vt:lpstr>Worksheet</vt:lpstr>
      <vt:lpstr> Equal Pay Registration Certification Updates        ​    </vt:lpstr>
      <vt:lpstr>About Illinois Department of Labor</vt:lpstr>
      <vt:lpstr>Illinois Equal Pay Act Programs</vt:lpstr>
      <vt:lpstr>Overview – Agenda</vt:lpstr>
      <vt:lpstr>Main Takeaways</vt:lpstr>
      <vt:lpstr>EPRC Statistics</vt:lpstr>
      <vt:lpstr>EPRC To Date</vt:lpstr>
      <vt:lpstr>Breakdown by Fiscal Year</vt:lpstr>
      <vt:lpstr>Monthly Submissions</vt:lpstr>
      <vt:lpstr>Enforcement Efforts</vt:lpstr>
      <vt:lpstr>Employee Data Requests</vt:lpstr>
      <vt:lpstr> EPRC – How Employers Use It</vt:lpstr>
      <vt:lpstr>EPRC Process Basics</vt:lpstr>
      <vt:lpstr>Login Page</vt:lpstr>
      <vt:lpstr>User Registration – First Time Only</vt:lpstr>
      <vt:lpstr>Add a Business – First Time Only</vt:lpstr>
      <vt:lpstr>Add a Business (2)</vt:lpstr>
      <vt:lpstr>Add a Business (3)</vt:lpstr>
      <vt:lpstr>Home Page</vt:lpstr>
      <vt:lpstr>Business Information Page</vt:lpstr>
      <vt:lpstr>Submission History Page</vt:lpstr>
      <vt:lpstr>Profile Information Page</vt:lpstr>
      <vt:lpstr>Confirm Business</vt:lpstr>
      <vt:lpstr>Select Business</vt:lpstr>
      <vt:lpstr>Add Employees</vt:lpstr>
      <vt:lpstr>Full Import Process (1)</vt:lpstr>
      <vt:lpstr>Full Import Process (2)</vt:lpstr>
      <vt:lpstr>Saved Employee Details</vt:lpstr>
      <vt:lpstr>Common Data Upload Errors</vt:lpstr>
      <vt:lpstr>Common Data Upload Errors (2)</vt:lpstr>
      <vt:lpstr>Other / Hidden Errors</vt:lpstr>
      <vt:lpstr>Required Documents </vt:lpstr>
      <vt:lpstr>Compliance Statement</vt:lpstr>
      <vt:lpstr>Review Page (1)</vt:lpstr>
      <vt:lpstr>Review Page (2)</vt:lpstr>
      <vt:lpstr>Payment  (1)</vt:lpstr>
      <vt:lpstr>Payment  (2)</vt:lpstr>
      <vt:lpstr>Confirmation Page</vt:lpstr>
      <vt:lpstr>Recertifications</vt:lpstr>
      <vt:lpstr>1/1/2027: New CSV form for Employee Data</vt:lpstr>
      <vt:lpstr>Questions and Comments</vt:lpstr>
    </vt:vector>
  </TitlesOfParts>
  <Company>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Family and Medical Leave Act</dc:title>
  <dc:creator>Lopez, Jamika - WHD</dc:creator>
  <cp:lastModifiedBy>Sneirson, Amy</cp:lastModifiedBy>
  <cp:revision>14</cp:revision>
  <cp:lastPrinted>2024-11-18T18:27:32Z</cp:lastPrinted>
  <dcterms:created xsi:type="dcterms:W3CDTF">2023-02-01T20:54:12Z</dcterms:created>
  <dcterms:modified xsi:type="dcterms:W3CDTF">2026-10-06T17:54:37Z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0x010100E91DD5CB94192E4B8D5B2E287ABB2D5A</vt:lpwstr>
  </property>
  <property fmtid="{D5CDD505-2E9C-101B-9397-08002B2CF9AE}" pid="3" name="_dlc_DocIdItemGuid">
    <vt:lpwstr>c1c778d1-d61d-495f-baf9-aab40b213cff</vt:lpwstr>
  </property>
  <property fmtid="{D5CDD505-2E9C-101B-9397-08002B2CF9AE}" pid="4" name="Geographic Coverage">
    <vt:lpwstr/>
  </property>
  <property fmtid="{D5CDD505-2E9C-101B-9397-08002B2CF9AE}" pid="5" name="Authorities">
    <vt:lpwstr/>
  </property>
  <property fmtid="{D5CDD505-2E9C-101B-9397-08002B2CF9AE}" pid="6" name="Industry (NAICS)">
    <vt:lpwstr/>
  </property>
  <property fmtid="{D5CDD505-2E9C-101B-9397-08002B2CF9AE}" pid="7" name="WHD Record Type">
    <vt:lpwstr/>
  </property>
  <property fmtid="{D5CDD505-2E9C-101B-9397-08002B2CF9AE}" pid="8" name="WHD Subject">
    <vt:lpwstr/>
  </property>
  <property fmtid="{D5CDD505-2E9C-101B-9397-08002B2CF9AE}" pid="9" name="MediaServiceImageTags">
    <vt:lpwstr/>
  </property>
  <property fmtid="{D5CDD505-2E9C-101B-9397-08002B2CF9AE}" pid="10" name="ComplianceAssetId">
    <vt:lpwstr/>
  </property>
  <property fmtid="{D5CDD505-2E9C-101B-9397-08002B2CF9AE}" pid="11" name="_ExtendedDescription">
    <vt:lpwstr/>
  </property>
  <property fmtid="{D5CDD505-2E9C-101B-9397-08002B2CF9AE}" pid="12" name="TriggerFlowInfo">
    <vt:lpwstr/>
  </property>
</Properties>
</file>