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78" r:id="rId9"/>
    <p:sldId id="291" r:id="rId10"/>
    <p:sldId id="288" r:id="rId11"/>
    <p:sldId id="292" r:id="rId12"/>
    <p:sldId id="290" r:id="rId13"/>
    <p:sldId id="265" r:id="rId14"/>
    <p:sldId id="269" r:id="rId15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7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8" autoAdjust="0"/>
    <p:restoredTop sz="95910" autoAdjust="0"/>
  </p:normalViewPr>
  <p:slideViewPr>
    <p:cSldViewPr>
      <p:cViewPr varScale="1">
        <p:scale>
          <a:sx n="71" d="100"/>
          <a:sy n="71" d="100"/>
        </p:scale>
        <p:origin x="58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5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184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56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95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4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10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836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435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19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00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7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49C21-79A2-4055-84DB-94D5C01128D4}" type="datetimeFigureOut">
              <a:rPr lang="en-US" smtClean="0"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88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illinois.gov/idol/Rides/Pages/ARAS-Act.asp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aarso.com/bulletins/" TargetMode="External"/><Relationship Id="rId2" Type="http://schemas.openxmlformats.org/officeDocument/2006/relationships/hyperlink" Target="https://ridesdatabase.org/cares/bulletin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ceocovid19resources.com/restore-illinois/restore-illinois-phase-4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ILLINOIS DEPARTMENT OF LABOR</a:t>
            </a:r>
            <a:br>
              <a:rPr lang="en-US" sz="1800" b="1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</a:br>
            <a:br>
              <a:rPr lang="en-US" sz="18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AMUSEMENT RIDE AND ATTRACTION SAFETY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February 18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, 2021</a:t>
            </a:r>
          </a:p>
          <a:p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RIDESAFETY.ILLINOIS.GOV</a:t>
            </a:r>
          </a:p>
          <a:p>
            <a:endParaRPr lang="en-US" dirty="0"/>
          </a:p>
        </p:txBody>
      </p:sp>
      <p:pic>
        <p:nvPicPr>
          <p:cNvPr id="4" name="Picture 1" descr="BLUE_IL_SE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73026"/>
            <a:ext cx="2253588" cy="2057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1676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Approved changes were effective January 1,  2021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rule changes have been posted at: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hlinkClick r:id="rId2"/>
              </a:rPr>
              <a:t>https://www2.illinois.gov/idol/Rides/Pages/ARAS-Act.aspx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4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Clarification on “Dry Slide “ definition.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Regulation of Trampoline Courts.</a:t>
            </a:r>
          </a:p>
          <a:p>
            <a:pPr marL="0" indent="0">
              <a:buNone/>
            </a:pPr>
            <a:r>
              <a:rPr lang="en-US" dirty="0"/>
              <a:t> 	HB 60 Denyse </a:t>
            </a:r>
            <a:r>
              <a:rPr lang="en-US" dirty="0" err="1"/>
              <a:t>Stoneback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ASTM F2970-20</a:t>
            </a:r>
          </a:p>
        </p:txBody>
      </p:sp>
    </p:spTree>
    <p:extLst>
      <p:ext uri="{BB962C8B-B14F-4D97-AF65-F5344CB8AC3E}">
        <p14:creationId xmlns:p14="http://schemas.microsoft.com/office/powerpoint/2010/main" val="170827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2020 Permit Refunds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Notifications were sent out to eligible owners in November and December.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have not received a W9 request and submitted for a refund please contact the office.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Vouchers are at the Comptroller’s</a:t>
            </a:r>
          </a:p>
        </p:txBody>
      </p:sp>
    </p:spTree>
    <p:extLst>
      <p:ext uri="{BB962C8B-B14F-4D97-AF65-F5344CB8AC3E}">
        <p14:creationId xmlns:p14="http://schemas.microsoft.com/office/powerpoint/2010/main" val="911701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DEPARTMENT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Applications must be received 30 days prior to playing the first spot of the year in order to avoid possible </a:t>
            </a:r>
            <a:r>
              <a:rPr lang="en-US" b="1" dirty="0"/>
              <a:t>“EXPEDITED INSPECTION FEES”</a:t>
            </a:r>
          </a:p>
          <a:p>
            <a:endParaRPr lang="en-US" dirty="0"/>
          </a:p>
          <a:p>
            <a:r>
              <a:rPr lang="en-US" dirty="0"/>
              <a:t>Owners/Operators who have Chance Zipper rides must complete the DOL compliance statement </a:t>
            </a:r>
            <a:r>
              <a:rPr lang="en-US" b="1" dirty="0"/>
              <a:t>YEARLY</a:t>
            </a:r>
            <a:r>
              <a:rPr lang="en-US" dirty="0"/>
              <a:t> prior to receiving a permit to operate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dirty="0"/>
              <a:t>Ridesafety.illinois.gov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014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824" y="1396289"/>
            <a:ext cx="3754752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8800" b="1" dirty="0"/>
              <a:t>THANK YOU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4267199" cy="2243666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dirty="0"/>
              <a:t>Questions/Comments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RIDESAFETY.ILLINOIS.GOV</a:t>
            </a:r>
          </a:p>
          <a:p>
            <a:pPr marL="0" indent="0" algn="ctr">
              <a:buNone/>
            </a:pPr>
            <a:r>
              <a:rPr lang="en-US" dirty="0"/>
              <a:t>217/782-9347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553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2020 YEAR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/>
              <a:t>STATISTICS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ACCIDENT REPORT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SAFETY BULLETINS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DEPARTMENT UPDATES</a:t>
            </a: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94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</a:t>
            </a:r>
            <a:r>
              <a:rPr lang="en-US"/>
              <a:t>to Date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3697229"/>
              </p:ext>
            </p:extLst>
          </p:nvPr>
        </p:nvGraphicFramePr>
        <p:xfrm>
          <a:off x="457200" y="1143000"/>
          <a:ext cx="8001000" cy="52251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314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 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Follow</a:t>
                      </a:r>
                      <a:r>
                        <a:rPr lang="en-US" baseline="0" dirty="0"/>
                        <a:t> up inspections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Inspections</a:t>
                      </a:r>
                      <a:r>
                        <a:rPr lang="en-US" baseline="0" dirty="0"/>
                        <a:t> issued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companies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/>
                        <a:t>555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26328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3413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540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1,552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1,183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4,292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612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1,540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1,332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 4,465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687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373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1,443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1,042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4,307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1,430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1,183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4,203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1,505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1,062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3,770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914400" y="6224485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1781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REPORT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87961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dirty="0"/>
              <a:t>2020…………………3</a:t>
            </a:r>
          </a:p>
          <a:p>
            <a:r>
              <a:rPr lang="en-US" dirty="0"/>
              <a:t>2019…………………..…12</a:t>
            </a:r>
            <a:endParaRPr lang="en-US" b="1" dirty="0"/>
          </a:p>
          <a:p>
            <a:r>
              <a:rPr lang="en-US" dirty="0"/>
              <a:t>2018……………………..10</a:t>
            </a:r>
          </a:p>
          <a:p>
            <a:r>
              <a:rPr lang="en-US" dirty="0"/>
              <a:t>2017………………………..6</a:t>
            </a:r>
          </a:p>
          <a:p>
            <a:r>
              <a:rPr lang="en-US" dirty="0"/>
              <a:t>2016………………………14</a:t>
            </a:r>
          </a:p>
          <a:p>
            <a:r>
              <a:rPr lang="en-US" dirty="0"/>
              <a:t>2015………………………21</a:t>
            </a:r>
          </a:p>
          <a:p>
            <a:r>
              <a:rPr lang="en-US" dirty="0"/>
              <a:t>2014……………………...24</a:t>
            </a:r>
          </a:p>
          <a:p>
            <a:r>
              <a:rPr lang="en-US" dirty="0"/>
              <a:t>2013……...................18</a:t>
            </a:r>
          </a:p>
          <a:p>
            <a:r>
              <a:rPr lang="en-US" dirty="0"/>
              <a:t>2012……………………...12</a:t>
            </a:r>
          </a:p>
          <a:p>
            <a:r>
              <a:rPr lang="en-US" dirty="0"/>
              <a:t>2011…….....................9</a:t>
            </a:r>
          </a:p>
          <a:p>
            <a:r>
              <a:rPr lang="en-US" dirty="0"/>
              <a:t>2010………………………..9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45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PATRON…………….3</a:t>
            </a:r>
          </a:p>
          <a:p>
            <a:pPr algn="ctr"/>
            <a:r>
              <a:rPr lang="en-US" dirty="0"/>
              <a:t>OPERATOR……..…0</a:t>
            </a:r>
          </a:p>
          <a:p>
            <a:pPr algn="ctr"/>
            <a:r>
              <a:rPr lang="en-US" dirty="0"/>
              <a:t>MECHANICAL……0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74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8921716"/>
              </p:ext>
            </p:extLst>
          </p:nvPr>
        </p:nvGraphicFramePr>
        <p:xfrm>
          <a:off x="266700" y="1371600"/>
          <a:ext cx="8610600" cy="2209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8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6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88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95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62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4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51019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7-25-20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Ankle 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161744"/>
                  </a:ext>
                </a:extLst>
              </a:tr>
              <a:tr h="54756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7-26-20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Heat Stroke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Harvey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2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7-26-20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Heat Stroke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348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Non-Destructive Testing (NDT)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91440"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/>
              <a:t>Visit our website: </a:t>
            </a:r>
          </a:p>
          <a:p>
            <a:pPr marL="0" indent="0" algn="ctr">
              <a:buNone/>
            </a:pPr>
            <a:r>
              <a:rPr lang="en-US" sz="3600" b="1" dirty="0"/>
              <a:t>Ridesafety.illinois.gov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 NDT list- updated yearly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r>
              <a:rPr lang="en-US" dirty="0"/>
              <a:t>View submission of NDT requirements</a:t>
            </a:r>
          </a:p>
          <a:p>
            <a:pPr marL="0" indent="0">
              <a:buNone/>
            </a:pPr>
            <a:r>
              <a:rPr lang="en-US" sz="2000" dirty="0"/>
              <a:t>	 </a:t>
            </a:r>
            <a:r>
              <a:rPr lang="en-US" sz="2000" dirty="0">
                <a:hlinkClick r:id="rId2"/>
              </a:rPr>
              <a:t>https://ridesdatabase.org/cares/bulletins/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>
                <a:hlinkClick r:id="rId3"/>
              </a:rPr>
              <a:t>https://naarso.com/bulletins/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	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49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A082-17E6-409A-BCF1-63F68337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ASTM Standard Update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3F267-1AA5-400F-94F1-DAD7AA551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b="1"/>
              <a:t>ASTM </a:t>
            </a:r>
            <a:r>
              <a:rPr lang="en-US" b="1" dirty="0"/>
              <a:t>F2974-18</a:t>
            </a:r>
          </a:p>
          <a:p>
            <a:pPr marL="0" indent="0" algn="ctr">
              <a:buNone/>
            </a:pPr>
            <a:r>
              <a:rPr lang="en-US" b="1" dirty="0"/>
              <a:t>Standard Guide for Auditing Amusement Rides and Devices</a:t>
            </a:r>
          </a:p>
          <a:p>
            <a:pPr algn="ctr"/>
            <a:r>
              <a:rPr lang="en-US" b="1" dirty="0"/>
              <a:t>ASTM F2374-17</a:t>
            </a:r>
          </a:p>
          <a:p>
            <a:pPr marL="0" indent="0" algn="ctr">
              <a:buNone/>
            </a:pPr>
            <a:r>
              <a:rPr lang="en-US" b="1" dirty="0"/>
              <a:t>Standard Practice for Design, Manufacture, Operation and Maintenance of Inflatable Amusement Devices</a:t>
            </a:r>
          </a:p>
          <a:p>
            <a:pPr algn="ctr"/>
            <a:r>
              <a:rPr lang="en-US" b="1" dirty="0"/>
              <a:t>ASTM F770-18</a:t>
            </a:r>
          </a:p>
          <a:p>
            <a:pPr marL="0" indent="0" algn="ctr">
              <a:buNone/>
            </a:pPr>
            <a:r>
              <a:rPr lang="en-US" b="1" dirty="0"/>
              <a:t>Standard Practice for Ownership and Operation of Amusement Devices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314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 19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State is in Phase 4 mitigation to June 4, 2021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Updates are posted at: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hlinkClick r:id="rId2"/>
              </a:rPr>
              <a:t>https://dceocovid19resources.com/restore-illinois/restore-illinois-phase-4/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have questions or need additional support: Please call our hotline at 1-800-252-2923or e-mail us at ceo.support@illinois.gov or return to Illinois.gov/</a:t>
            </a:r>
            <a:r>
              <a:rPr lang="en-US" dirty="0" err="1"/>
              <a:t>businessguidelines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404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93722A2A9CF54683C0AE12AC4DF5B5" ma:contentTypeVersion="0" ma:contentTypeDescription="Create a new document." ma:contentTypeScope="" ma:versionID="47573408e6ceca376397545b2832b0e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555E3B-0EAE-46CC-9E22-7C1E369B2897}"/>
</file>

<file path=customXml/itemProps2.xml><?xml version="1.0" encoding="utf-8"?>
<ds:datastoreItem xmlns:ds="http://schemas.openxmlformats.org/officeDocument/2006/customXml" ds:itemID="{B84B7D93-3024-4065-B3D0-CDB281D44DB4}"/>
</file>

<file path=customXml/itemProps3.xml><?xml version="1.0" encoding="utf-8"?>
<ds:datastoreItem xmlns:ds="http://schemas.openxmlformats.org/officeDocument/2006/customXml" ds:itemID="{7E06B059-30A6-4F14-9DD9-5C2F46F67090}"/>
</file>

<file path=docProps/app.xml><?xml version="1.0" encoding="utf-8"?>
<Properties xmlns="http://schemas.openxmlformats.org/officeDocument/2006/extended-properties" xmlns:vt="http://schemas.openxmlformats.org/officeDocument/2006/docPropsVTypes">
  <TotalTime>12300</TotalTime>
  <Words>498</Words>
  <Application>Microsoft Office PowerPoint</Application>
  <PresentationFormat>On-screen Show (4:3)</PresentationFormat>
  <Paragraphs>167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Lucida Sans Unicode</vt:lpstr>
      <vt:lpstr>Office Theme</vt:lpstr>
      <vt:lpstr>ILLINOIS DEPARTMENT OF LABOR  AMUSEMENT RIDE AND ATTRACTION SAFETY</vt:lpstr>
      <vt:lpstr>2020 YEAR </vt:lpstr>
      <vt:lpstr>STATISTICS to Date</vt:lpstr>
      <vt:lpstr>ACCIDENT REPORT COMPARISON</vt:lpstr>
      <vt:lpstr>ACCIDENT SUMMARY</vt:lpstr>
      <vt:lpstr>Accident report</vt:lpstr>
      <vt:lpstr>Non-Destructive Testing (NDT)</vt:lpstr>
      <vt:lpstr>ASTM Standard Update</vt:lpstr>
      <vt:lpstr>COVID 19 Update</vt:lpstr>
      <vt:lpstr>Rule Change</vt:lpstr>
      <vt:lpstr>New Legislation</vt:lpstr>
      <vt:lpstr>2020 Permit Refunds</vt:lpstr>
      <vt:lpstr>DEPARTMENT POLICIES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ILLINOIS DEPARTMENT OF LABOR  AMUSEMENT RIDE AND ATTRACTION SAFETY</dc:title>
  <dc:creator>Coe, Thomas</dc:creator>
  <cp:lastModifiedBy>Coe, Thomas</cp:lastModifiedBy>
  <cp:revision>21</cp:revision>
  <dcterms:created xsi:type="dcterms:W3CDTF">2020-09-15T18:59:58Z</dcterms:created>
  <dcterms:modified xsi:type="dcterms:W3CDTF">2021-02-18T15:03:42Z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0x010100E593722A2A9CF54683C0AE12AC4DF5B5</vt:lpwstr>
  </property>
</Properties>
</file>