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4" r:id="rId9"/>
    <p:sldId id="288" r:id="rId10"/>
    <p:sldId id="289" r:id="rId11"/>
    <p:sldId id="265" r:id="rId12"/>
    <p:sldId id="269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0" autoAdjust="0"/>
  </p:normalViewPr>
  <p:slideViewPr>
    <p:cSldViewPr>
      <p:cViewPr varScale="1">
        <p:scale>
          <a:sx n="65" d="100"/>
          <a:sy n="65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5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9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4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3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9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7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9C21-79A2-4055-84DB-94D5C01128D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keller@illinois.gov" TargetMode="External"/><Relationship Id="rId2" Type="http://schemas.openxmlformats.org/officeDocument/2006/relationships/hyperlink" Target="https://www.cyberdriveillinois.com/departments/index/register/volume44/register_volume44_issue_3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ILLINOIS DEPARTMENT OF LABOR</a:t>
            </a:r>
            <a:br>
              <a:rPr lang="en-US" sz="18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br>
              <a:rPr lang="en-US" sz="18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AMUSEMENT RIDE AND ATTRACTION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September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2020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RIDESAFETY.ILLINOIS.GOV</a:t>
            </a:r>
          </a:p>
          <a:p>
            <a:endParaRPr lang="en-US" dirty="0"/>
          </a:p>
        </p:txBody>
      </p:sp>
      <p:pic>
        <p:nvPicPr>
          <p:cNvPr id="4" name="Picture 1" descr="BLUE_IL_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3026"/>
            <a:ext cx="2253588" cy="2057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67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44A00-C9AB-47E3-BD4D-29A17290F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7430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Purposed Refund Form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FAA040E-B33D-4097-9435-9170575102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5336" y="228600"/>
            <a:ext cx="4680598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0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Applications must be received 30 days prior to playing the first spot of the year in order to avoid possible </a:t>
            </a:r>
            <a:r>
              <a:rPr lang="en-US" b="1" dirty="0"/>
              <a:t>“EXPEDITED INSPECTION FEES”</a:t>
            </a:r>
          </a:p>
          <a:p>
            <a:endParaRPr lang="en-US" dirty="0"/>
          </a:p>
          <a:p>
            <a:r>
              <a:rPr lang="en-US" dirty="0"/>
              <a:t>Owners/Operators who have Chance Zipper rides must complete the DOL compliance statement </a:t>
            </a:r>
            <a:r>
              <a:rPr lang="en-US" b="1" dirty="0"/>
              <a:t>YEARLY</a:t>
            </a:r>
            <a:r>
              <a:rPr lang="en-US" dirty="0"/>
              <a:t> prior to receiving a permit to operate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Ridesafety.illinois.gov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24" y="1396289"/>
            <a:ext cx="375475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8800" b="1" dirty="0"/>
              <a:t>THANK YOU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4267199" cy="224366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RIDESAFETY.ILLINOIS.GOV</a:t>
            </a:r>
          </a:p>
          <a:p>
            <a:pPr marL="0" indent="0" algn="ctr">
              <a:buNone/>
            </a:pPr>
            <a:r>
              <a:rPr lang="en-US" dirty="0"/>
              <a:t>217/782-9347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5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A082-17E6-409A-BCF1-63F6833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ASTM Standard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F267-1AA5-400F-94F1-DAD7AA551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b="1" dirty="0"/>
              <a:t>ASTM F2291-17 </a:t>
            </a:r>
          </a:p>
          <a:p>
            <a:pPr marL="0" indent="0" algn="ctr">
              <a:buNone/>
            </a:pPr>
            <a:r>
              <a:rPr lang="en-US" b="1" dirty="0"/>
              <a:t>Standard Practice for Design of Amusement Rides and Devices</a:t>
            </a:r>
          </a:p>
          <a:p>
            <a:pPr algn="ctr"/>
            <a:r>
              <a:rPr lang="en-US" b="1" dirty="0"/>
              <a:t>ASTM F2974-18</a:t>
            </a:r>
          </a:p>
          <a:p>
            <a:pPr marL="0" indent="0" algn="ctr">
              <a:buNone/>
            </a:pPr>
            <a:r>
              <a:rPr lang="en-US" b="1" dirty="0"/>
              <a:t>Standard Guide for Auditing Amusement Rides and Devices</a:t>
            </a:r>
          </a:p>
          <a:p>
            <a:pPr algn="ctr"/>
            <a:r>
              <a:rPr lang="en-US" b="1" dirty="0"/>
              <a:t>ASTM F2374-17</a:t>
            </a:r>
          </a:p>
          <a:p>
            <a:pPr marL="0" indent="0" algn="ctr">
              <a:buNone/>
            </a:pPr>
            <a:r>
              <a:rPr lang="en-US" b="1" dirty="0"/>
              <a:t>Standard Practice for Design, Manufacture, Operation and Maintenance of Inflatable Amusement Devices</a:t>
            </a:r>
          </a:p>
          <a:p>
            <a:pPr algn="ctr"/>
            <a:r>
              <a:rPr lang="en-US" b="1" dirty="0"/>
              <a:t>ASTM F770-18</a:t>
            </a:r>
          </a:p>
          <a:p>
            <a:pPr marL="0" indent="0" algn="ctr">
              <a:buNone/>
            </a:pPr>
            <a:r>
              <a:rPr lang="en-US" b="1" dirty="0"/>
              <a:t>Standard Practice for Ownership and Operation of Amusement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6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2020 YEAR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STATISTICS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ACCIDENT REPORT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SAFETY BULLETINS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DEPARTMENT UPDATES</a:t>
            </a:r>
          </a:p>
          <a:p>
            <a:pPr marL="0" indent="0" algn="ctr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0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</a:t>
            </a:r>
            <a:r>
              <a:rPr lang="en-US"/>
              <a:t>to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370244"/>
              </p:ext>
            </p:extLst>
          </p:nvPr>
        </p:nvGraphicFramePr>
        <p:xfrm>
          <a:off x="457200" y="1143000"/>
          <a:ext cx="8001000" cy="5225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Show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Follow</a:t>
                      </a:r>
                      <a:r>
                        <a:rPr lang="en-US" baseline="0" dirty="0"/>
                        <a:t> up inspections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Inspections</a:t>
                      </a:r>
                      <a:r>
                        <a:rPr lang="en-US" baseline="0" dirty="0"/>
                        <a:t> issued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544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6328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40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1,552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1,183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4,292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1,540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1,332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 4,465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687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373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1,062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3,770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914400" y="6224485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78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REPORT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1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/>
              <a:t>2020…………………3</a:t>
            </a:r>
          </a:p>
          <a:p>
            <a:r>
              <a:rPr lang="en-US" dirty="0"/>
              <a:t>2019…………………..…12</a:t>
            </a:r>
            <a:endParaRPr lang="en-US" b="1" dirty="0"/>
          </a:p>
          <a:p>
            <a:r>
              <a:rPr lang="en-US" dirty="0"/>
              <a:t>2018……………………..10</a:t>
            </a:r>
          </a:p>
          <a:p>
            <a:r>
              <a:rPr lang="en-US" dirty="0"/>
              <a:t>2017………………………..6</a:t>
            </a:r>
          </a:p>
          <a:p>
            <a:r>
              <a:rPr lang="en-US" dirty="0"/>
              <a:t>2016………………………14</a:t>
            </a:r>
          </a:p>
          <a:p>
            <a:r>
              <a:rPr lang="en-US" dirty="0"/>
              <a:t>2015………………………21</a:t>
            </a:r>
          </a:p>
          <a:p>
            <a:r>
              <a:rPr lang="en-US" dirty="0"/>
              <a:t>2014……………………...24</a:t>
            </a:r>
          </a:p>
          <a:p>
            <a:r>
              <a:rPr lang="en-US" dirty="0"/>
              <a:t>2013……...................18</a:t>
            </a:r>
          </a:p>
          <a:p>
            <a:r>
              <a:rPr lang="en-US" dirty="0"/>
              <a:t>2012……………………...12</a:t>
            </a:r>
          </a:p>
          <a:p>
            <a:r>
              <a:rPr lang="en-US" dirty="0"/>
              <a:t>2011…….....................9</a:t>
            </a:r>
          </a:p>
          <a:p>
            <a:r>
              <a:rPr lang="en-US" dirty="0"/>
              <a:t>2010………………………..9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PATRON…………….3</a:t>
            </a:r>
          </a:p>
          <a:p>
            <a:pPr algn="ctr"/>
            <a:r>
              <a:rPr lang="en-US" dirty="0"/>
              <a:t>OPERATOR……..…0</a:t>
            </a:r>
          </a:p>
          <a:p>
            <a:pPr algn="ctr"/>
            <a:r>
              <a:rPr lang="en-US" dirty="0"/>
              <a:t>MECHANICAL……0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7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921716"/>
              </p:ext>
            </p:extLst>
          </p:nvPr>
        </p:nvGraphicFramePr>
        <p:xfrm>
          <a:off x="266700" y="1371600"/>
          <a:ext cx="8610600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7-25-20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Ankle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61744"/>
                  </a:ext>
                </a:extLst>
              </a:tr>
              <a:tr h="5475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7-26-20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Heat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Harvey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7-26-20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Heat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4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Non-Destructive Testing (NDT)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Visit our website: </a:t>
            </a:r>
          </a:p>
          <a:p>
            <a:pPr marL="0" indent="0" algn="ctr">
              <a:buNone/>
            </a:pPr>
            <a:r>
              <a:rPr lang="en-US" sz="3600" b="1" dirty="0"/>
              <a:t>Ridesafety.illinois.gov</a:t>
            </a:r>
          </a:p>
          <a:p>
            <a:endParaRPr lang="en-US" sz="3600" dirty="0"/>
          </a:p>
          <a:p>
            <a:r>
              <a:rPr lang="en-US" dirty="0"/>
              <a:t>  NDT list- updated yearly</a:t>
            </a:r>
          </a:p>
          <a:p>
            <a:endParaRPr lang="en-US" dirty="0"/>
          </a:p>
          <a:p>
            <a:r>
              <a:rPr lang="en-US" dirty="0"/>
              <a:t>View submission of NDT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8474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/>
              <a:t>Public Comments are open through 10/13/20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 Purposed changes can be viewed at: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https://www.cyberdriveillinois.com/departments/index/register/volume44/register_volume44_issue_35.pdf</a:t>
            </a:r>
            <a:r>
              <a:rPr lang="en-US" sz="2800" dirty="0"/>
              <a:t>. Go to page 13872.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Questions/requests for copies/ comments : </a:t>
            </a:r>
          </a:p>
          <a:p>
            <a:pPr marL="0" indent="0">
              <a:buNone/>
            </a:pPr>
            <a:r>
              <a:rPr lang="en-US" dirty="0"/>
              <a:t>Jason Keller, DOL</a:t>
            </a:r>
          </a:p>
          <a:p>
            <a:pPr marL="0" indent="0">
              <a:buNone/>
            </a:pPr>
            <a:r>
              <a:rPr lang="en-US" dirty="0"/>
              <a:t>900 S. Spring St.</a:t>
            </a:r>
          </a:p>
          <a:p>
            <a:pPr marL="0" indent="0">
              <a:buNone/>
            </a:pPr>
            <a:r>
              <a:rPr lang="en-US" dirty="0"/>
              <a:t>Springfield IL 62704</a:t>
            </a:r>
          </a:p>
          <a:p>
            <a:pPr marL="0" indent="0">
              <a:buNone/>
            </a:pPr>
            <a:r>
              <a:rPr lang="en-US" dirty="0"/>
              <a:t>217/782- 1706, </a:t>
            </a:r>
            <a:r>
              <a:rPr lang="en-US" u="sng" dirty="0">
                <a:hlinkClick r:id="rId3"/>
              </a:rPr>
              <a:t>jason.keller@illinois.gov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4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3722A2A9CF54683C0AE12AC4DF5B5" ma:contentTypeVersion="0" ma:contentTypeDescription="Create a new document." ma:contentTypeScope="" ma:versionID="47573408e6ceca376397545b2832b0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780D33-D13B-4A9F-8EFB-D0C14A0746CA}"/>
</file>

<file path=customXml/itemProps2.xml><?xml version="1.0" encoding="utf-8"?>
<ds:datastoreItem xmlns:ds="http://schemas.openxmlformats.org/officeDocument/2006/customXml" ds:itemID="{C38E9F25-88CD-4EF9-A1BF-B172DA4B980A}"/>
</file>

<file path=customXml/itemProps3.xml><?xml version="1.0" encoding="utf-8"?>
<ds:datastoreItem xmlns:ds="http://schemas.openxmlformats.org/officeDocument/2006/customXml" ds:itemID="{191233FE-18B8-403F-91D6-663EBEF17DA3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364</Words>
  <Application>Microsoft Office PowerPoint</Application>
  <PresentationFormat>On-screen Show (4:3)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Lucida Sans Unicode</vt:lpstr>
      <vt:lpstr>Office Theme</vt:lpstr>
      <vt:lpstr>ILLINOIS DEPARTMENT OF LABOR  AMUSEMENT RIDE AND ATTRACTION SAFETY</vt:lpstr>
      <vt:lpstr>ASTM Standard Update</vt:lpstr>
      <vt:lpstr>2020 YEAR </vt:lpstr>
      <vt:lpstr>STATISTICS to Date</vt:lpstr>
      <vt:lpstr>ACCIDENT REPORT COMPARISON</vt:lpstr>
      <vt:lpstr>ACCIDENT SUMMARY</vt:lpstr>
      <vt:lpstr>Accident report</vt:lpstr>
      <vt:lpstr>Non-Destructive Testing (NDT)</vt:lpstr>
      <vt:lpstr>Rule Change</vt:lpstr>
      <vt:lpstr>Purposed Refund Form</vt:lpstr>
      <vt:lpstr>DEPARTMENT POLICIES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DEPARTMENT OF LABOR  AMUSEMENT RIDE AND ATTRACTION SAFETY</dc:title>
  <dc:creator>Coe, Thomas</dc:creator>
  <cp:lastModifiedBy>Coe, Thomas</cp:lastModifiedBy>
  <cp:revision>2</cp:revision>
  <dcterms:created xsi:type="dcterms:W3CDTF">2020-09-15T18:59:58Z</dcterms:created>
  <dcterms:modified xsi:type="dcterms:W3CDTF">2020-09-15T19:04:13Z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0x010100E593722A2A9CF54683C0AE12AC4DF5B5</vt:lpwstr>
  </property>
</Properties>
</file>