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78" r:id="rId4"/>
    <p:sldId id="288" r:id="rId5"/>
    <p:sldId id="257" r:id="rId6"/>
    <p:sldId id="258" r:id="rId7"/>
    <p:sldId id="259" r:id="rId8"/>
    <p:sldId id="260" r:id="rId9"/>
    <p:sldId id="261" r:id="rId10"/>
    <p:sldId id="264" r:id="rId11"/>
    <p:sldId id="291" r:id="rId12"/>
    <p:sldId id="265" r:id="rId13"/>
    <p:sldId id="296" r:id="rId14"/>
    <p:sldId id="292" r:id="rId15"/>
    <p:sldId id="295" r:id="rId16"/>
    <p:sldId id="293" r:id="rId17"/>
    <p:sldId id="294" r:id="rId18"/>
    <p:sldId id="298" r:id="rId19"/>
    <p:sldId id="269" r:id="rId20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5910" autoAdjust="0"/>
  </p:normalViewPr>
  <p:slideViewPr>
    <p:cSldViewPr>
      <p:cViewPr varScale="1">
        <p:scale>
          <a:sx n="71" d="100"/>
          <a:sy n="71" d="100"/>
        </p:scale>
        <p:origin x="5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8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6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9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3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3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9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00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7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49C21-79A2-4055-84DB-94D5C01128D4}" type="datetimeFigureOut">
              <a:rPr lang="en-US" smtClean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8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aarso.com/bulletins/" TargetMode="External"/><Relationship Id="rId2" Type="http://schemas.openxmlformats.org/officeDocument/2006/relationships/hyperlink" Target="https://ridesdatabase.org/cares/bulletin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ceocovid19resources.com/restore-illinois/restore-illinois-phase-4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illinois.gov/idol/Rides/Pages/ARAS-Act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18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br>
              <a:rPr lang="en-US" sz="18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September 16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, 2021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RIDESAFETY.ILLINOIS.GOV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3026"/>
            <a:ext cx="2253588" cy="2057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9144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/>
              <a:t>Visit our website: </a:t>
            </a:r>
          </a:p>
          <a:p>
            <a:pPr marL="0" indent="0" algn="ctr">
              <a:buNone/>
            </a:pPr>
            <a:r>
              <a:rPr lang="en-US" sz="3600" b="1" dirty="0"/>
              <a:t>Ridesafety.illinois.gov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Rules updated to specify required information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NDT list- updated yearly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dirty="0"/>
              <a:t>View submission of NDT requirements</a:t>
            </a:r>
          </a:p>
          <a:p>
            <a:pPr marL="0" indent="0">
              <a:buNone/>
            </a:pPr>
            <a:r>
              <a:rPr lang="en-US" sz="2000" dirty="0"/>
              <a:t>	 </a:t>
            </a:r>
            <a:r>
              <a:rPr lang="en-US" sz="2000" dirty="0">
                <a:hlinkClick r:id="rId2"/>
              </a:rPr>
              <a:t>https://ridesdatabase.org/cares/bulletins/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>
                <a:hlinkClick r:id="rId3"/>
              </a:rPr>
              <a:t>https://naarso.com/bulletins/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19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State is in mask mandate for indoor and encouraged for large gatherings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Updates are posted at: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https://dceocovid19resources.com/restore-illinois/restore-illinois-phase-4/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have questions or need additional support: Please call our hotline at 1-800-252-2923 or e-mail us at ceo.support@illinois.gov or return to Illinois.gov/</a:t>
            </a:r>
            <a:r>
              <a:rPr lang="en-US" dirty="0" err="1"/>
              <a:t>businessguidelines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04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Applications must be received 30 days prior to playing the first spot of the year in order to avoid possible </a:t>
            </a:r>
            <a:r>
              <a:rPr lang="en-US" b="1" dirty="0"/>
              <a:t>“EXPEDITED INSPECTION FEES”</a:t>
            </a:r>
          </a:p>
          <a:p>
            <a:endParaRPr lang="en-US" dirty="0"/>
          </a:p>
          <a:p>
            <a:r>
              <a:rPr lang="en-US" dirty="0"/>
              <a:t>Owners/Operators who have Chance Zipper rides must complete the DOL compliance statement </a:t>
            </a:r>
            <a:r>
              <a:rPr lang="en-US" b="1" dirty="0"/>
              <a:t>YEARLY</a:t>
            </a:r>
            <a:r>
              <a:rPr lang="en-US" dirty="0"/>
              <a:t> prior to receiving a permit to operate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</a:t>
            </a:r>
          </a:p>
        </p:txBody>
      </p:sp>
    </p:spTree>
    <p:extLst>
      <p:ext uri="{BB962C8B-B14F-4D97-AF65-F5344CB8AC3E}">
        <p14:creationId xmlns:p14="http://schemas.microsoft.com/office/powerpoint/2010/main" val="3664551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Regulation of Trampoline Courts.</a:t>
            </a:r>
          </a:p>
          <a:p>
            <a:pPr marL="365760" algn="just"/>
            <a:r>
              <a:rPr lang="en-US" dirty="0"/>
              <a:t> 	</a:t>
            </a:r>
            <a:r>
              <a:rPr lang="en-US" sz="2800" dirty="0"/>
              <a:t>Becomes effective January 1, 2022</a:t>
            </a:r>
          </a:p>
          <a:p>
            <a:pPr marL="365760" algn="just"/>
            <a:r>
              <a:rPr lang="en-US" sz="2800" dirty="0"/>
              <a:t>	Inspection by qualified 3</a:t>
            </a:r>
            <a:r>
              <a:rPr lang="en-US" sz="2800" baseline="30000" dirty="0"/>
              <a:t>rd</a:t>
            </a:r>
            <a:r>
              <a:rPr lang="en-US" sz="2800" dirty="0"/>
              <a:t> party</a:t>
            </a:r>
          </a:p>
          <a:p>
            <a:pPr marL="365760" algn="just"/>
            <a:r>
              <a:rPr lang="en-US" sz="2800" dirty="0"/>
              <a:t>	ASTM F2970-20 requirement</a:t>
            </a:r>
          </a:p>
          <a:p>
            <a:pPr marL="365760" algn="just"/>
            <a:r>
              <a:rPr lang="en-US" sz="2800" dirty="0"/>
              <a:t>       </a:t>
            </a:r>
            <a:r>
              <a:rPr lang="en-US" sz="2400" dirty="0"/>
              <a:t>Submission of Stamped Drawings</a:t>
            </a:r>
          </a:p>
          <a:p>
            <a:pPr marL="365760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827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0DF48-660C-4AF3-A8DF-E317D387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2970-20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6481-E8F2-4A7A-88D2-24C1D353A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Design, Manufacture, Installation, Operation, Maintenance, Inspection and Major Modification of Trampoline Courts</a:t>
            </a:r>
          </a:p>
          <a:p>
            <a:r>
              <a:rPr lang="en-US" sz="2800" dirty="0"/>
              <a:t>Contains best practice for design</a:t>
            </a:r>
          </a:p>
          <a:p>
            <a:r>
              <a:rPr lang="en-US" sz="2800" dirty="0"/>
              <a:t>Exemptions will be further defined in rules</a:t>
            </a:r>
          </a:p>
          <a:p>
            <a:r>
              <a:rPr lang="en-US" sz="2800" dirty="0"/>
              <a:t>Maximum patron to attendant ratio 32:1</a:t>
            </a:r>
          </a:p>
          <a:p>
            <a:r>
              <a:rPr lang="en-US" sz="2800" dirty="0"/>
              <a:t>Capacity of 1 patron per 60 square feet of court</a:t>
            </a:r>
          </a:p>
          <a:p>
            <a:r>
              <a:rPr lang="en-US" sz="2800" dirty="0"/>
              <a:t>Rules of use</a:t>
            </a:r>
          </a:p>
          <a:p>
            <a:r>
              <a:rPr lang="en-US" sz="2800"/>
              <a:t>Patron Responsibility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737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F2291-18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68E47-38F5-48B6-AFEE-1BA7CA61B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Design of Amusement Rides and Devices</a:t>
            </a:r>
          </a:p>
          <a:p>
            <a:r>
              <a:rPr lang="en-US" dirty="0"/>
              <a:t>Effects new and existing rides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en-US" dirty="0"/>
              <a:t>Allows existing rides to be “Service Proven”</a:t>
            </a:r>
          </a:p>
          <a:p>
            <a:r>
              <a:rPr lang="en-US" dirty="0"/>
              <a:t>Significant new requirements for Design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Includes OSHA 29 CFR Fall Protection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Hazard Mitigation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Restraints on Kiddie Rides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Acceleration limits for patrons</a:t>
            </a:r>
          </a:p>
        </p:txBody>
      </p:sp>
    </p:spTree>
    <p:extLst>
      <p:ext uri="{BB962C8B-B14F-4D97-AF65-F5344CB8AC3E}">
        <p14:creationId xmlns:p14="http://schemas.microsoft.com/office/powerpoint/2010/main" val="2132292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F2291-18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Safety related Control Systems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 err="1"/>
              <a:t>Fencing,Guard</a:t>
            </a:r>
            <a:r>
              <a:rPr lang="en-US" dirty="0"/>
              <a:t> </a:t>
            </a:r>
            <a:r>
              <a:rPr lang="en-US" dirty="0" err="1"/>
              <a:t>Rails,Hand</a:t>
            </a:r>
            <a:r>
              <a:rPr lang="en-US" dirty="0"/>
              <a:t> Rails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No Grandfather clause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Includes elevated platforms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Required manuals outlined in F770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Clarification of restraint design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Clarifies definition of “Supervising Companion”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Modification to acceleration design  for &lt;48” patrons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27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ASTM F2291-21</a:t>
            </a:r>
            <a:br>
              <a:rPr lang="en-US" dirty="0"/>
            </a:br>
            <a:r>
              <a:rPr lang="en-US" sz="3600" dirty="0"/>
              <a:t>Additions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5.1.1.4 Environmental Hazzard Assessment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5.2.1.2 Deterioration of Safety Components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5.2.1.3 Detection Methods for above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6.3.1 Rewritten Same Focus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7.1.4 Adds process to determine restraint type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Reference 2137-19 and Appendix xii Biometrics of Impact.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8.32.2 Corrosion mitigation in Design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Appendix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X3 Degradation due to Environmental Conditions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X9 Load/Unload Hazard Mitigation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X11 Impact events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461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Questions/Comments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RIDESAFETY.ILLINOIS.GOV</a:t>
            </a:r>
          </a:p>
          <a:p>
            <a:pPr marL="0" indent="0" algn="ctr">
              <a:buNone/>
            </a:pPr>
            <a:r>
              <a:rPr lang="en-US" dirty="0"/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87E8-9409-4F76-8E5E-F9D01E35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6DE15-B5A9-4ADE-AD71-1354A007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 Structure for large inflatables</a:t>
            </a:r>
          </a:p>
          <a:p>
            <a:r>
              <a:rPr lang="en-US" dirty="0"/>
              <a:t>Clarification of slide definition </a:t>
            </a:r>
          </a:p>
          <a:p>
            <a:r>
              <a:rPr lang="en-US" dirty="0"/>
              <a:t>Ride Operator annual training requirement</a:t>
            </a:r>
          </a:p>
          <a:p>
            <a:r>
              <a:rPr lang="en-US" dirty="0"/>
              <a:t>Aerial Adventure Course Rules</a:t>
            </a:r>
          </a:p>
        </p:txBody>
      </p:sp>
    </p:spTree>
    <p:extLst>
      <p:ext uri="{BB962C8B-B14F-4D97-AF65-F5344CB8AC3E}">
        <p14:creationId xmlns:p14="http://schemas.microsoft.com/office/powerpoint/2010/main" val="47148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b="1" dirty="0"/>
              <a:t>ASTM F2974-18</a:t>
            </a:r>
          </a:p>
          <a:p>
            <a:pPr marL="0" indent="0" algn="ctr">
              <a:buNone/>
            </a:pPr>
            <a:r>
              <a:rPr lang="en-US" b="1" dirty="0"/>
              <a:t>Standard Guide for Auditing Amusement Rides and Devices</a:t>
            </a:r>
          </a:p>
          <a:p>
            <a:pPr algn="ctr"/>
            <a:r>
              <a:rPr lang="en-US" b="1" dirty="0"/>
              <a:t>ASTM F2374-17</a:t>
            </a:r>
          </a:p>
          <a:p>
            <a:pPr marL="0" indent="0" algn="ctr">
              <a:buNone/>
            </a:pPr>
            <a:r>
              <a:rPr lang="en-US" b="1" dirty="0"/>
              <a:t>Standard Practice for Design, Manufacture, Operation and Maintenance of Inflatable Amusement Devices</a:t>
            </a:r>
          </a:p>
          <a:p>
            <a:pPr algn="ctr"/>
            <a:r>
              <a:rPr lang="en-US" b="1" dirty="0"/>
              <a:t>ASTM F770-18</a:t>
            </a:r>
          </a:p>
          <a:p>
            <a:pPr marL="0" indent="0" algn="ctr">
              <a:buNone/>
            </a:pPr>
            <a:r>
              <a:rPr lang="en-US" b="1" dirty="0"/>
              <a:t>Standard Practice for Ownership and Operation of Amusement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1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Approved changes were effective January 1,  2021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rule changes have been posted at: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https://www2.illinois.gov/idol/Rides/Pages/ARAS-Act.aspx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2021 YEAR UPDATE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/>
              <a:t>STATISTICS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ACCIDENT REPORT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SAFETY BULLETINS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DEPARTMENT UPDATES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to 8/31/2021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945662"/>
              </p:ext>
            </p:extLst>
          </p:nvPr>
        </p:nvGraphicFramePr>
        <p:xfrm>
          <a:off x="457200" y="1143000"/>
          <a:ext cx="8001000" cy="522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666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1905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4,203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87961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2021…………………8</a:t>
            </a:r>
          </a:p>
          <a:p>
            <a:r>
              <a:rPr lang="en-US" dirty="0"/>
              <a:t>2020………………..……3</a:t>
            </a:r>
          </a:p>
          <a:p>
            <a:r>
              <a:rPr lang="en-US" dirty="0"/>
              <a:t>2019…………………..…12</a:t>
            </a:r>
            <a:endParaRPr lang="en-US" b="1" dirty="0"/>
          </a:p>
          <a:p>
            <a:r>
              <a:rPr lang="en-US" dirty="0"/>
              <a:t>2018……………………..10</a:t>
            </a:r>
          </a:p>
          <a:p>
            <a:r>
              <a:rPr lang="en-US" dirty="0"/>
              <a:t>2017……………………..6</a:t>
            </a:r>
          </a:p>
          <a:p>
            <a:r>
              <a:rPr lang="en-US" dirty="0"/>
              <a:t>2016…………………..…14</a:t>
            </a:r>
          </a:p>
          <a:p>
            <a:r>
              <a:rPr lang="en-US" dirty="0"/>
              <a:t>2015…………………..…21</a:t>
            </a:r>
          </a:p>
          <a:p>
            <a:r>
              <a:rPr lang="en-US" dirty="0"/>
              <a:t>2014………………….....24</a:t>
            </a:r>
          </a:p>
          <a:p>
            <a:r>
              <a:rPr lang="en-US" dirty="0"/>
              <a:t>2013……...................18</a:t>
            </a:r>
          </a:p>
          <a:p>
            <a:r>
              <a:rPr lang="en-US" dirty="0"/>
              <a:t>2012……………………...12</a:t>
            </a:r>
          </a:p>
          <a:p>
            <a:r>
              <a:rPr lang="en-US" dirty="0"/>
              <a:t>2011……....................9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PATRON…………….7</a:t>
            </a:r>
          </a:p>
          <a:p>
            <a:pPr algn="ctr"/>
            <a:r>
              <a:rPr lang="en-US" dirty="0"/>
              <a:t>OPERATOR……..…1</a:t>
            </a:r>
          </a:p>
          <a:p>
            <a:pPr algn="ctr"/>
            <a:r>
              <a:rPr lang="en-US" dirty="0"/>
              <a:t>MECHANICAL……0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312726"/>
              </p:ext>
            </p:extLst>
          </p:nvPr>
        </p:nvGraphicFramePr>
        <p:xfrm>
          <a:off x="266700" y="1371600"/>
          <a:ext cx="8610600" cy="495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5/29/2021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Adventure Course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Western Springs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5/31/2021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Medical 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6/16/2021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Exited at Ride start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Laceration to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Pontoon Beach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284908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6/17/2021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Exit Ride Before Station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Bruising in 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Gurnee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6/30/2021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Hand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Fell from seat during 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Aurora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974420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8/1/2021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Kart collision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Neck and Back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Chicago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985666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8/13/2021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Came off of 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75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93722A2A9CF54683C0AE12AC4DF5B5" ma:contentTypeVersion="0" ma:contentTypeDescription="Create a new document." ma:contentTypeScope="" ma:versionID="47573408e6ceca376397545b2832b0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C8C02C-7C25-4123-9B0F-59F23E649EBF}"/>
</file>

<file path=customXml/itemProps2.xml><?xml version="1.0" encoding="utf-8"?>
<ds:datastoreItem xmlns:ds="http://schemas.openxmlformats.org/officeDocument/2006/customXml" ds:itemID="{9A0951B2-3CEB-41AF-90C6-E624D33884DC}"/>
</file>

<file path=customXml/itemProps3.xml><?xml version="1.0" encoding="utf-8"?>
<ds:datastoreItem xmlns:ds="http://schemas.openxmlformats.org/officeDocument/2006/customXml" ds:itemID="{86C8320A-AFC4-4A46-A76A-CBD82EBAF3C8}"/>
</file>

<file path=docProps/app.xml><?xml version="1.0" encoding="utf-8"?>
<Properties xmlns="http://schemas.openxmlformats.org/officeDocument/2006/extended-properties" xmlns:vt="http://schemas.openxmlformats.org/officeDocument/2006/docPropsVTypes">
  <TotalTime>22426</TotalTime>
  <Words>769</Words>
  <Application>Microsoft Office PowerPoint</Application>
  <PresentationFormat>On-screen Show (4:3)</PresentationFormat>
  <Paragraphs>255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Lucida Sans Unicode</vt:lpstr>
      <vt:lpstr>Wingdings</vt:lpstr>
      <vt:lpstr>Office Theme</vt:lpstr>
      <vt:lpstr>ILLINOIS DEPARTMENT OF LABOR  AMUSEMENT RIDE AND ATTRACTION SAFETY</vt:lpstr>
      <vt:lpstr>OLD BUSINESS</vt:lpstr>
      <vt:lpstr>ASTM Standard Update</vt:lpstr>
      <vt:lpstr>Rule Change</vt:lpstr>
      <vt:lpstr>2021 YEAR UPDATE </vt:lpstr>
      <vt:lpstr>STATISTICS to 8/31/2021</vt:lpstr>
      <vt:lpstr>ACCIDENT REPORT COMPARISON</vt:lpstr>
      <vt:lpstr>ACCIDENT SUMMARY</vt:lpstr>
      <vt:lpstr>Accident report</vt:lpstr>
      <vt:lpstr>Non-Destructive Testing (NDT)</vt:lpstr>
      <vt:lpstr>COVID 19 Update</vt:lpstr>
      <vt:lpstr>DEPARTMENT POLICIES</vt:lpstr>
      <vt:lpstr>New Business</vt:lpstr>
      <vt:lpstr>New Legislation</vt:lpstr>
      <vt:lpstr>ASTM 2970-20</vt:lpstr>
      <vt:lpstr>ASTM F2291-18</vt:lpstr>
      <vt:lpstr>ASTM F2291-18</vt:lpstr>
      <vt:lpstr>ASTM F2291-21 Additions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Coe, Thomas</cp:lastModifiedBy>
  <cp:revision>48</cp:revision>
  <dcterms:created xsi:type="dcterms:W3CDTF">2020-09-15T18:59:58Z</dcterms:created>
  <dcterms:modified xsi:type="dcterms:W3CDTF">2021-09-16T16:34:54Z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0x010100E593722A2A9CF54683C0AE12AC4DF5B5</vt:lpwstr>
  </property>
</Properties>
</file>